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5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8" r:id="rId21"/>
    <p:sldId id="279" r:id="rId22"/>
    <p:sldId id="280" r:id="rId23"/>
    <p:sldId id="283" r:id="rId24"/>
    <p:sldId id="286" r:id="rId25"/>
    <p:sldId id="285" r:id="rId26"/>
    <p:sldId id="292" r:id="rId27"/>
    <p:sldId id="288" r:id="rId28"/>
    <p:sldId id="290" r:id="rId29"/>
    <p:sldId id="289" r:id="rId30"/>
    <p:sldId id="293" r:id="rId31"/>
    <p:sldId id="291" r:id="rId32"/>
    <p:sldId id="30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ok_serv\arh\2015\&#1057;&#1045;&#1050;&#1058;&#1054;&#1056;%20&#1052;&#1045;&#1058;&#1054;&#1044;&#1054;&#1051;&#1054;&#1043;&#1048;&#1048;%20&#1080;%20&#1040;&#1053;&#1040;&#1051;&#1048;&#1047;&#1040;\&#1044;&#1080;&#1089;&#1094;&#1080;&#1087;&#1083;&#1080;&#1085;&#1072;\&#1044;&#1086;&#1082;&#1083;&#1072;&#1076;&#1099;%20&#1080;%20&#1089;&#1087;&#1088;&#1072;&#1074;&#1082;&#1080;\&#1044;&#1080;&#1072;&#1075;&#1088;&#1072;&#1084;&#1084;&#1099;%20&#1076;&#1083;&#1103;%20&#1089;&#1083;&#1072;&#1081;&#1076;&#1086;&#1074;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ok_serv\arh\2015\&#1057;&#1045;&#1050;&#1058;&#1054;&#1056;%20&#1052;&#1045;&#1058;&#1054;&#1044;&#1054;&#1051;&#1054;&#1043;&#1048;&#1048;%20&#1080;%20&#1040;&#1053;&#1040;&#1051;&#1048;&#1047;&#1040;\&#1044;&#1080;&#1089;&#1094;&#1080;&#1087;&#1083;&#1080;&#1085;&#1072;\&#1044;&#1086;&#1082;&#1083;&#1072;&#1076;&#1099;%20&#1080;%20&#1089;&#1087;&#1088;&#1072;&#1074;&#1082;&#1080;\&#1044;&#1080;&#1072;&#1075;&#1088;&#1072;&#1084;&#1084;&#1099;%20&#1076;&#1083;&#1103;%20&#1089;&#1083;&#1072;&#1081;&#1076;&#1086;&#1074;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Nok_serv\arh\2014\&#1057;&#1045;&#1050;&#1058;&#1054;&#1056;%20&#1052;&#1045;&#1058;&#1054;&#1044;&#1054;&#1051;&#1054;&#1043;&#1048;&#1048;%20&#1048;%20&#1040;&#1053;&#1040;&#1051;&#1048;&#1047;&#1040;\&#1044;&#1080;&#1089;&#1094;&#1080;&#1087;&#1083;&#1080;&#1085;&#1072;\&#1044;&#1086;&#1082;&#1083;&#1072;&#1076;&#1099;%20&#1080;%20&#1089;&#1087;&#1088;&#1072;&#1074;&#1082;&#1080;\&#1044;&#1080;&#1072;&#1075;&#1088;&#1072;&#1084;&#1084;&#1099;%20&#1076;&#1083;&#1103;%20&#1089;&#1083;&#1072;&#1081;&#1076;&#1086;&#1074;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depthPercent val="70"/>
      <c:rAngAx val="1"/>
    </c:view3D>
    <c:plotArea>
      <c:layout>
        <c:manualLayout>
          <c:layoutTarget val="inner"/>
          <c:xMode val="edge"/>
          <c:yMode val="edge"/>
          <c:x val="0.14013395157135541"/>
          <c:y val="8.380957408898336E-2"/>
          <c:w val="0.6043276661514686"/>
          <c:h val="0.83238085182203336"/>
        </c:manualLayout>
      </c:layout>
      <c:bar3DChart>
        <c:barDir val="col"/>
        <c:grouping val="clustered"/>
        <c:ser>
          <c:idx val="0"/>
          <c:order val="0"/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1897856890546264E-2"/>
                  <c:y val="-9.1428571428571428E-2"/>
                </c:manualLayout>
              </c:layout>
              <c:showVal val="1"/>
            </c:dLbl>
            <c:dLbl>
              <c:idx val="1"/>
              <c:layout>
                <c:manualLayout>
                  <c:x val="3.0911901081916649E-2"/>
                  <c:y val="-0.1142857828486141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Black"/>
                    <a:ea typeface="Arial Black"/>
                    <a:cs typeface="Arial Black"/>
                  </a:defRPr>
                </a:pPr>
                <a:endParaRPr lang="ru-RU"/>
              </a:p>
            </c:txPr>
            <c:showVal val="1"/>
          </c:dLbls>
          <c:val>
            <c:numRef>
              <c:f>Лист1!$A$463:$B$463</c:f>
              <c:numCache>
                <c:formatCode>General</c:formatCode>
                <c:ptCount val="2"/>
                <c:pt idx="0">
                  <c:v>127</c:v>
                </c:pt>
                <c:pt idx="1">
                  <c:v>122</c:v>
                </c:pt>
              </c:numCache>
            </c:numRef>
          </c:val>
        </c:ser>
        <c:shape val="cylinder"/>
        <c:axId val="79258752"/>
        <c:axId val="79260288"/>
        <c:axId val="0"/>
      </c:bar3DChart>
      <c:catAx>
        <c:axId val="79258752"/>
        <c:scaling>
          <c:orientation val="minMax"/>
        </c:scaling>
        <c:delete val="1"/>
        <c:axPos val="b"/>
        <c:tickLblPos val="nextTo"/>
        <c:crossAx val="79260288"/>
        <c:crosses val="autoZero"/>
        <c:auto val="1"/>
        <c:lblAlgn val="ctr"/>
        <c:lblOffset val="100"/>
      </c:catAx>
      <c:valAx>
        <c:axId val="79260288"/>
        <c:scaling>
          <c:orientation val="minMax"/>
        </c:scaling>
        <c:delete val="1"/>
        <c:axPos val="l"/>
        <c:numFmt formatCode="General" sourceLinked="1"/>
        <c:tickLblPos val="nextTo"/>
        <c:crossAx val="79258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Y val="7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1.4175626523841819E-2"/>
          <c:w val="1"/>
          <c:h val="0.896107734855290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Лист1!$B$436</c:f>
              <c:strCache>
                <c:ptCount val="1"/>
                <c:pt idx="0">
                  <c:v>2014</c:v>
                </c:pt>
              </c:strCache>
            </c:strRef>
          </c:tx>
          <c:spPr>
            <a:effectLst>
              <a:outerShdw blurRad="50800" dist="50800" dir="5400000" sx="79000" sy="79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B/>
            </a:sp3d>
          </c:spPr>
          <c:dLbls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Лист1!$A$437:$A$443</c:f>
              <c:strCache>
                <c:ptCount val="7"/>
                <c:pt idx="0">
                  <c:v>Прогулы </c:v>
                </c:pt>
                <c:pt idx="1">
                  <c:v>Алкоголь</c:v>
                </c:pt>
                <c:pt idx="2">
                  <c:v>Хищение</c:v>
                </c:pt>
                <c:pt idx="3">
                  <c:v>Нарушение ОТ</c:v>
                </c:pt>
                <c:pt idx="4">
                  <c:v>Наркотики</c:v>
                </c:pt>
                <c:pt idx="5">
                  <c:v>Неисп.обяз.</c:v>
                </c:pt>
                <c:pt idx="6">
                  <c:v>Утрата доверия</c:v>
                </c:pt>
              </c:strCache>
            </c:strRef>
          </c:cat>
          <c:val>
            <c:numRef>
              <c:f>Лист1!$B$437:$B$443</c:f>
              <c:numCache>
                <c:formatCode>General</c:formatCode>
                <c:ptCount val="7"/>
                <c:pt idx="0">
                  <c:v>65</c:v>
                </c:pt>
                <c:pt idx="1">
                  <c:v>44</c:v>
                </c:pt>
                <c:pt idx="2">
                  <c:v>8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Лист1!$C$436</c:f>
              <c:strCache>
                <c:ptCount val="1"/>
                <c:pt idx="0">
                  <c:v>2015</c:v>
                </c:pt>
              </c:strCache>
            </c:strRef>
          </c:tx>
          <c:dPt>
            <c:idx val="1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2.8070175438596492E-2"/>
                  <c:y val="-3.384094754653143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57309941520467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8070175438596492E-2"/>
                  <c:y val="-3.0456852791878236E-2"/>
                </c:manualLayout>
              </c:layout>
              <c:showVal val="1"/>
            </c:dLbl>
            <c:dLbl>
              <c:idx val="3"/>
              <c:layout>
                <c:manualLayout>
                  <c:x val="2.3391812865497082E-2"/>
                  <c:y val="-3.0456852791878191E-2"/>
                </c:manualLayout>
              </c:layout>
              <c:showVal val="1"/>
            </c:dLbl>
            <c:dLbl>
              <c:idx val="4"/>
              <c:layout>
                <c:manualLayout>
                  <c:x val="2.5730994152046868E-2"/>
                  <c:y val="-1.0152284263959395E-2"/>
                </c:manualLayout>
              </c:layout>
              <c:showVal val="1"/>
            </c:dLbl>
            <c:dLbl>
              <c:idx val="5"/>
              <c:layout>
                <c:manualLayout>
                  <c:x val="2.3391812865497082E-2"/>
                  <c:y val="-2.030456852791879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Лист1!$A$437:$A$443</c:f>
              <c:strCache>
                <c:ptCount val="7"/>
                <c:pt idx="0">
                  <c:v>Прогулы </c:v>
                </c:pt>
                <c:pt idx="1">
                  <c:v>Алкоголь</c:v>
                </c:pt>
                <c:pt idx="2">
                  <c:v>Хищение</c:v>
                </c:pt>
                <c:pt idx="3">
                  <c:v>Нарушение ОТ</c:v>
                </c:pt>
                <c:pt idx="4">
                  <c:v>Наркотики</c:v>
                </c:pt>
                <c:pt idx="5">
                  <c:v>Неисп.обяз.</c:v>
                </c:pt>
                <c:pt idx="6">
                  <c:v>Утрата доверия</c:v>
                </c:pt>
              </c:strCache>
            </c:strRef>
          </c:cat>
          <c:val>
            <c:numRef>
              <c:f>Лист1!$C$437:$C$443</c:f>
              <c:numCache>
                <c:formatCode>General</c:formatCode>
                <c:ptCount val="7"/>
                <c:pt idx="0">
                  <c:v>74</c:v>
                </c:pt>
                <c:pt idx="1">
                  <c:v>23</c:v>
                </c:pt>
                <c:pt idx="2">
                  <c:v>2</c:v>
                </c:pt>
                <c:pt idx="3">
                  <c:v>16</c:v>
                </c:pt>
                <c:pt idx="4">
                  <c:v>6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gapWidth val="256"/>
        <c:gapDepth val="213"/>
        <c:shape val="cylinder"/>
        <c:axId val="79630336"/>
        <c:axId val="79631872"/>
        <c:axId val="0"/>
      </c:bar3DChart>
      <c:catAx>
        <c:axId val="796303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9631872"/>
        <c:crosses val="autoZero"/>
        <c:auto val="1"/>
        <c:lblAlgn val="ctr"/>
        <c:lblOffset val="100"/>
      </c:catAx>
      <c:valAx>
        <c:axId val="79631872"/>
        <c:scaling>
          <c:orientation val="minMax"/>
        </c:scaling>
        <c:delete val="1"/>
        <c:axPos val="r"/>
        <c:numFmt formatCode="General" sourceLinked="1"/>
        <c:tickLblPos val="nextTo"/>
        <c:crossAx val="79630336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  <a:effectLst>
      <a:outerShdw blurRad="50800" dir="5340000" algn="l" rotWithShape="0">
        <a:prstClr val="black">
          <a:alpha val="40000"/>
        </a:prst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20"/>
      <c:depthPercent val="70"/>
      <c:rAngAx val="1"/>
    </c:view3D>
    <c:plotArea>
      <c:layout>
        <c:manualLayout>
          <c:layoutTarget val="inner"/>
          <c:xMode val="edge"/>
          <c:yMode val="edge"/>
          <c:x val="2.031245138334737E-2"/>
          <c:y val="8.3809574088983568E-2"/>
          <c:w val="0.96634176942031391"/>
          <c:h val="0.83238085182203336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9155074703761006E-2"/>
                  <c:y val="-0.11428578284861503"/>
                </c:manualLayout>
              </c:layout>
              <c:showVal val="1"/>
            </c:dLbl>
            <c:dLbl>
              <c:idx val="1"/>
              <c:layout>
                <c:manualLayout>
                  <c:x val="3.0911901081916857E-2"/>
                  <c:y val="-0.114285782848615"/>
                </c:manualLayout>
              </c:layout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Black"/>
                    <a:ea typeface="Arial Black"/>
                    <a:cs typeface="Arial Black"/>
                  </a:defRPr>
                </a:pPr>
                <a:endParaRPr lang="ru-RU"/>
              </a:p>
            </c:txPr>
            <c:showVal val="1"/>
          </c:dLbls>
          <c:val>
            <c:numRef>
              <c:f>Лист1!$A$468:$C$468</c:f>
              <c:numCache>
                <c:formatCode>General</c:formatCode>
                <c:ptCount val="3"/>
                <c:pt idx="0">
                  <c:v>442</c:v>
                </c:pt>
                <c:pt idx="1">
                  <c:v>356</c:v>
                </c:pt>
                <c:pt idx="2">
                  <c:v>332</c:v>
                </c:pt>
              </c:numCache>
            </c:numRef>
          </c:val>
        </c:ser>
        <c:shape val="cylinder"/>
        <c:axId val="88283392"/>
        <c:axId val="88317952"/>
        <c:axId val="0"/>
      </c:bar3DChart>
      <c:catAx>
        <c:axId val="88283392"/>
        <c:scaling>
          <c:orientation val="minMax"/>
        </c:scaling>
        <c:delete val="1"/>
        <c:axPos val="b"/>
        <c:tickLblPos val="none"/>
        <c:crossAx val="88317952"/>
        <c:crosses val="autoZero"/>
        <c:auto val="1"/>
        <c:lblAlgn val="ctr"/>
        <c:lblOffset val="100"/>
      </c:catAx>
      <c:valAx>
        <c:axId val="88317952"/>
        <c:scaling>
          <c:orientation val="minMax"/>
        </c:scaling>
        <c:delete val="1"/>
        <c:axPos val="l"/>
        <c:numFmt formatCode="General" sourceLinked="1"/>
        <c:tickLblPos val="none"/>
        <c:crossAx val="88283392"/>
        <c:crosses val="autoZero"/>
        <c:crossBetween val="between"/>
      </c:valAx>
      <c:spPr>
        <a:noFill/>
        <a:ln w="25400">
          <a:noFill/>
        </a:ln>
        <a:effectLst>
          <a:outerShdw blurRad="50800" dist="50800" dir="5400000" sx="76000" sy="76000" algn="ctr" rotWithShape="0">
            <a:srgbClr val="000000">
              <a:alpha val="43137"/>
            </a:srgbClr>
          </a:outerShdw>
        </a:effectLst>
      </c:spPr>
    </c:plotArea>
    <c:plotVisOnly val="1"/>
    <c:dispBlanksAs val="gap"/>
  </c:chart>
  <c:spPr>
    <a:noFill/>
    <a:ln>
      <a:noFill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C8075-DAA8-4135-8162-DDAA69D2EC8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E3282-D491-451E-9438-14217A20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2625"/>
            <a:ext cx="4578350" cy="3433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424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3A016D8-9496-4101-9219-CB20C0C720B8}" type="slidenum">
              <a:rPr lang="ru-RU" smtClean="0">
                <a:latin typeface="Arial" pitchFamily="34" charset="0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10</a:t>
            </a:fld>
            <a:endParaRPr lang="ru-RU" dirty="0" smtClean="0">
              <a:latin typeface="Arial" pitchFamily="34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4" y="4345379"/>
            <a:ext cx="5487041" cy="4115824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D6C0A46-DECD-4C3B-AC75-7555F93FCC0A}" type="slidenum">
              <a:rPr lang="ru-RU" smtClean="0">
                <a:latin typeface="Arial" pitchFamily="34" charset="0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11</a:t>
            </a:fld>
            <a:endParaRPr lang="ru-RU" dirty="0" smtClean="0">
              <a:latin typeface="Arial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4" y="4345379"/>
            <a:ext cx="5487041" cy="4115824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432F695-DBE6-422A-A0D4-4098559B5586}" type="slidenum">
              <a:rPr lang="ru-RU" smtClean="0">
                <a:latin typeface="Arial" pitchFamily="34" charset="0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12</a:t>
            </a:fld>
            <a:endParaRPr lang="ru-RU" dirty="0" smtClean="0">
              <a:latin typeface="Arial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4" y="4345379"/>
            <a:ext cx="5487041" cy="4115824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09BC-2802-45EB-B12E-837B271DEA7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1F94-7003-4537-BE82-E2DF9F26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09BC-2802-45EB-B12E-837B271DEA7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1F94-7003-4537-BE82-E2DF9F26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09BC-2802-45EB-B12E-837B271DEA7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1F94-7003-4537-BE82-E2DF9F26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7159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C1A68-57B5-4FAC-B0FC-38FD6074A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0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4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3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8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4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6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930401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566367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930400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xmlns="" val="275702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0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4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3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8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4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6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930401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566367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930400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xmlns="" val="275702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0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4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3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8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4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6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930401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566367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930400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xmlns="" val="275702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0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4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3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8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4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6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930401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566367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930400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xmlns="" val="275702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0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4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3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8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4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6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930401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566367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930400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xmlns="" val="275702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0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4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3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8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4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6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930401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566367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930400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xmlns="" val="275702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0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4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3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8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4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6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930401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566367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930400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xmlns="" val="275702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09BC-2802-45EB-B12E-837B271DEA7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1F94-7003-4537-BE82-E2DF9F26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197" y="-17008"/>
            <a:ext cx="367393" cy="366259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197" y="349253"/>
            <a:ext cx="367393" cy="366259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197" y="715512"/>
            <a:ext cx="367393" cy="367393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197" y="1080637"/>
            <a:ext cx="367393" cy="36739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197" y="1448029"/>
            <a:ext cx="367393" cy="366259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197" y="1814289"/>
            <a:ext cx="367393" cy="367393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197" y="2181681"/>
            <a:ext cx="367393" cy="366259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197" y="2546805"/>
            <a:ext cx="367393" cy="366259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71551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617"/>
            <a:ext cx="9144000" cy="3503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724" y="6594932"/>
            <a:ext cx="407080" cy="17916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8959" y="6487509"/>
              <a:ext cx="376534" cy="34793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78606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9593" y="6601539"/>
              <a:ext cx="312813" cy="233905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78606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539"/>
              <a:ext cx="434463" cy="3479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78606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930402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0" y="392039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930401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5BCF8-B44A-44B7-82F9-11162B51A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| 2О/05/2013 | 135 лет Свердловской железной дороге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618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0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4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3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8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4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6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930401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566367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930400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="" xmlns:p14="http://schemas.microsoft.com/office/powerpoint/2010/main" val="2757026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09BC-2802-45EB-B12E-837B271DEA7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1F94-7003-4537-BE82-E2DF9F26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09BC-2802-45EB-B12E-837B271DEA7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1F94-7003-4537-BE82-E2DF9F26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09BC-2802-45EB-B12E-837B271DEA7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1F94-7003-4537-BE82-E2DF9F26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09BC-2802-45EB-B12E-837B271DEA7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1F94-7003-4537-BE82-E2DF9F26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09BC-2802-45EB-B12E-837B271DEA7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1F94-7003-4537-BE82-E2DF9F26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09BC-2802-45EB-B12E-837B271DEA7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1F94-7003-4537-BE82-E2DF9F26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09BC-2802-45EB-B12E-837B271DEA7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1F94-7003-4537-BE82-E2DF9F26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209BC-2802-45EB-B12E-837B271DEA7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41F94-7003-4537-BE82-E2DF9F26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абота\Картинки\Утвержденные фото\фото (20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267" name="Picture 14" descr="C:\Natarius\RZD 2012\Форма хоккеистов\вставка красный1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83163"/>
            <a:ext cx="9144000" cy="150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268" name="Subtitle 6"/>
          <p:cNvSpPr txBox="1">
            <a:spLocks/>
          </p:cNvSpPr>
          <p:nvPr/>
        </p:nvSpPr>
        <p:spPr bwMode="auto">
          <a:xfrm>
            <a:off x="907256" y="4397455"/>
            <a:ext cx="7329487" cy="81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22" tIns="47862" rIns="95722" bIns="47862"/>
          <a:lstStyle/>
          <a:p>
            <a:pPr defTabSz="477483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  <a:sym typeface="GillSans-Normal"/>
              </a:rPr>
              <a:t>ТРУДОВАЯ ДИСЦИПЛИНА И ГРУБЫЕ НАРУШЕНИЯ БЕЗОПАСНОСТИ ДВИЖЕНИЯ ПОЕЗДОВ</a:t>
            </a:r>
          </a:p>
          <a:p>
            <a:pPr defTabSz="477483"/>
            <a:endParaRPr lang="ru-RU" b="1" dirty="0" smtClean="0">
              <a:solidFill>
                <a:schemeClr val="bg1"/>
              </a:solidFill>
              <a:latin typeface="Cambria" panose="02040503050406030204" pitchFamily="18" charset="0"/>
              <a:cs typeface="Calibri" pitchFamily="34" charset="0"/>
              <a:sym typeface="GillSans-Normal"/>
            </a:endParaRPr>
          </a:p>
          <a:p>
            <a:pPr defTabSz="477483"/>
            <a:endParaRPr lang="ru-RU" b="1" dirty="0" smtClean="0">
              <a:latin typeface="Cambria" panose="02040503050406030204" pitchFamily="18" charset="0"/>
              <a:cs typeface="Calibri" pitchFamily="34" charset="0"/>
              <a:sym typeface="GillSans-Normal"/>
            </a:endParaRPr>
          </a:p>
          <a:p>
            <a:pPr defTabSz="477483"/>
            <a:r>
              <a:rPr lang="ru-RU" b="1" dirty="0" smtClean="0">
                <a:latin typeface="Cambria" panose="02040503050406030204" pitchFamily="18" charset="0"/>
                <a:cs typeface="Calibri" pitchFamily="34" charset="0"/>
                <a:sym typeface="GillSans-Normal"/>
              </a:rPr>
              <a:t>Миронов Алексей Юрьевич</a:t>
            </a:r>
            <a:endParaRPr lang="en-US" b="1" dirty="0" smtClean="0">
              <a:latin typeface="Cambria" panose="02040503050406030204" pitchFamily="18" charset="0"/>
              <a:cs typeface="Calibri" pitchFamily="34" charset="0"/>
              <a:sym typeface="GillSans-Normal"/>
            </a:endParaRPr>
          </a:p>
          <a:p>
            <a:pPr defTabSz="477483"/>
            <a:r>
              <a:rPr lang="ru-RU" b="1" dirty="0" smtClean="0">
                <a:latin typeface="Cambria" panose="02040503050406030204" pitchFamily="18" charset="0"/>
                <a:cs typeface="Calibri" pitchFamily="34" charset="0"/>
                <a:sym typeface="GillSans-Normal"/>
              </a:rPr>
              <a:t>начальник Свердловской железной дороги </a:t>
            </a:r>
          </a:p>
          <a:p>
            <a:pPr defTabSz="477483"/>
            <a:endParaRPr lang="ru-RU" b="1" dirty="0" smtClean="0">
              <a:solidFill>
                <a:srgbClr val="0000FF"/>
              </a:solidFill>
              <a:latin typeface="Cambria" panose="02040503050406030204" pitchFamily="18" charset="0"/>
              <a:cs typeface="Calibri" pitchFamily="34" charset="0"/>
              <a:sym typeface="GillSans-Normal"/>
            </a:endParaRPr>
          </a:p>
          <a:p>
            <a:pPr defTabSz="477483"/>
            <a:endParaRPr lang="ru-RU" b="1" dirty="0" smtClean="0">
              <a:solidFill>
                <a:srgbClr val="0000FF"/>
              </a:solidFill>
              <a:latin typeface="Cambria" panose="02040503050406030204" pitchFamily="18" charset="0"/>
              <a:cs typeface="Calibri" pitchFamily="34" charset="0"/>
              <a:sym typeface="GillSans-Normal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928662" y="6286520"/>
            <a:ext cx="6497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36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35" y="414779"/>
            <a:ext cx="9144000" cy="6215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4319973" y="6402389"/>
            <a:ext cx="504056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kern="1200">
                <a:solidFill>
                  <a:srgbClr val="000000"/>
                </a:solidFill>
                <a:latin typeface="Arial Black" pitchFamily="32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5131535-BDE3-4C03-A5EC-BB8E226B0378}" type="slidenum">
              <a:rPr lang="ru-RU" smtClean="0"/>
              <a:pPr algn="ctr">
                <a:defRPr/>
              </a:pPr>
              <a:t>10</a:t>
            </a:fld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" y="0"/>
            <a:ext cx="9146033" cy="55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200" b="1">
                <a:latin typeface="+mj-lt"/>
                <a:ea typeface="+mj-ea"/>
                <a:cs typeface="+mj-cs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pPr lvl="1"/>
            <a:r>
              <a:rPr lang="en-US" dirty="0" smtClean="0">
                <a:solidFill>
                  <a:srgbClr val="FF0000"/>
                </a:solidFill>
              </a:rPr>
              <a:t>9 </a:t>
            </a:r>
            <a:r>
              <a:rPr lang="ru-RU" dirty="0" smtClean="0">
                <a:solidFill>
                  <a:srgbClr val="FF0000"/>
                </a:solidFill>
              </a:rPr>
              <a:t>МАЯ 2013 ГОДА КРУШЕНИЕ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СТАНЦИИ БЕЛАЯ КАЛИТВА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238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6301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4319973" y="6402389"/>
            <a:ext cx="504056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kern="1200">
                <a:solidFill>
                  <a:srgbClr val="000000"/>
                </a:solidFill>
                <a:latin typeface="Arial Black" pitchFamily="32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5131535-BDE3-4C03-A5EC-BB8E226B0378}" type="slidenum">
              <a:rPr lang="ru-RU" smtClean="0"/>
              <a:pPr algn="ctr">
                <a:defRPr/>
              </a:pPr>
              <a:t>11</a:t>
            </a:fld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" y="0"/>
            <a:ext cx="9146033" cy="55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200" b="1">
                <a:latin typeface="+mj-lt"/>
                <a:ea typeface="+mj-ea"/>
                <a:cs typeface="+mj-cs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pPr lvl="1"/>
            <a:r>
              <a:rPr lang="en-US" dirty="0" smtClean="0">
                <a:solidFill>
                  <a:srgbClr val="FF0000"/>
                </a:solidFill>
              </a:rPr>
              <a:t>9 </a:t>
            </a:r>
            <a:r>
              <a:rPr lang="ru-RU" dirty="0" smtClean="0">
                <a:solidFill>
                  <a:srgbClr val="FF0000"/>
                </a:solidFill>
              </a:rPr>
              <a:t>МАЯ 2013 ГОДА КРУШЕНИЕ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СТАНЦИИ БЕЛАЯ КАЛИТВА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016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4206"/>
            <a:ext cx="9144000" cy="6076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4319973" y="6402389"/>
            <a:ext cx="504056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kern="1200">
                <a:solidFill>
                  <a:srgbClr val="000000"/>
                </a:solidFill>
                <a:latin typeface="Arial Black" pitchFamily="32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5131535-BDE3-4C03-A5EC-BB8E226B0378}" type="slidenum">
              <a:rPr lang="ru-RU" smtClean="0"/>
              <a:pPr algn="ctr">
                <a:defRPr/>
              </a:pPr>
              <a:t>12</a:t>
            </a:fld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" y="0"/>
            <a:ext cx="9146033" cy="55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200" b="1">
                <a:latin typeface="+mj-lt"/>
                <a:ea typeface="+mj-ea"/>
                <a:cs typeface="+mj-cs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pPr lvl="1"/>
            <a:r>
              <a:rPr lang="en-US" dirty="0" smtClean="0">
                <a:solidFill>
                  <a:srgbClr val="FF0000"/>
                </a:solidFill>
              </a:rPr>
              <a:t>9 </a:t>
            </a:r>
            <a:r>
              <a:rPr lang="ru-RU" dirty="0" smtClean="0">
                <a:solidFill>
                  <a:srgbClr val="FF0000"/>
                </a:solidFill>
              </a:rPr>
              <a:t>МАЯ 2013 ГОДА КРУШЕНИЕ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СТАНЦИИ БЕЛАЯ КАЛИТВА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441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Номер слайда 1"/>
          <p:cNvSpPr txBox="1">
            <a:spLocks/>
          </p:cNvSpPr>
          <p:nvPr/>
        </p:nvSpPr>
        <p:spPr bwMode="auto">
          <a:xfrm>
            <a:off x="4351338" y="6456363"/>
            <a:ext cx="86836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SzPct val="100000"/>
              <a:tabLst>
                <a:tab pos="723900" algn="l"/>
                <a:tab pos="1447800" algn="l"/>
              </a:tabLst>
            </a:pPr>
            <a:fld id="{D89F8301-EE42-426B-933E-E801D2682976}" type="slidenum">
              <a:rPr lang="ru-RU" sz="1200">
                <a:solidFill>
                  <a:srgbClr val="000000"/>
                </a:solidFill>
                <a:latin typeface="Arial Black" pitchFamily="34" charset="0"/>
              </a:rPr>
              <a:pPr algn="ctr">
                <a:buSzPct val="100000"/>
                <a:tabLst>
                  <a:tab pos="723900" algn="l"/>
                  <a:tab pos="1447800" algn="l"/>
                </a:tabLst>
              </a:pPr>
              <a:t>13</a:t>
            </a:fld>
            <a:endParaRPr lang="ru-RU" sz="1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64" y="2"/>
            <a:ext cx="9131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-4860925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20.05.2014 </a:t>
            </a:r>
            <a:r>
              <a:rPr lang="ru-RU" b="1" dirty="0" smtClean="0">
                <a:solidFill>
                  <a:srgbClr val="FF0000"/>
                </a:solidFill>
              </a:rPr>
              <a:t>КРУШЕНИЕ</a:t>
            </a:r>
            <a:r>
              <a:rPr lang="ru-RU" b="1" dirty="0" smtClean="0"/>
              <a:t> в результате </a:t>
            </a:r>
            <a:r>
              <a:rPr lang="ru-RU" b="1" dirty="0"/>
              <a:t>бокового столкновения поезда № 1484  с  встречным поездом № 341 на перегоне Нара – Бекасово-1 </a:t>
            </a:r>
            <a:r>
              <a:rPr lang="ru-RU" b="1" dirty="0" smtClean="0"/>
              <a:t> Московская </a:t>
            </a:r>
            <a:r>
              <a:rPr lang="ru-RU" b="1" dirty="0" err="1"/>
              <a:t>ж.д</a:t>
            </a:r>
            <a:r>
              <a:rPr lang="ru-RU" b="1" dirty="0"/>
              <a:t>. </a:t>
            </a:r>
          </a:p>
        </p:txBody>
      </p:sp>
      <p:pic>
        <p:nvPicPr>
          <p:cNvPr id="3074" name="Рисунок 1" descr="1_dd06a4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646332"/>
            <a:ext cx="9144000" cy="595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18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Номер слайда 1"/>
          <p:cNvSpPr txBox="1">
            <a:spLocks/>
          </p:cNvSpPr>
          <p:nvPr/>
        </p:nvSpPr>
        <p:spPr bwMode="auto">
          <a:xfrm>
            <a:off x="4351338" y="6456363"/>
            <a:ext cx="86836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SzPct val="100000"/>
              <a:tabLst>
                <a:tab pos="723900" algn="l"/>
                <a:tab pos="1447800" algn="l"/>
              </a:tabLst>
            </a:pPr>
            <a:fld id="{D89F8301-EE42-426B-933E-E801D2682976}" type="slidenum">
              <a:rPr lang="ru-RU" sz="1200">
                <a:solidFill>
                  <a:srgbClr val="000000"/>
                </a:solidFill>
                <a:latin typeface="Arial Black" pitchFamily="34" charset="0"/>
              </a:rPr>
              <a:pPr algn="ctr">
                <a:buSzPct val="100000"/>
                <a:tabLst>
                  <a:tab pos="723900" algn="l"/>
                  <a:tab pos="1447800" algn="l"/>
                </a:tabLst>
              </a:pPr>
              <a:t>14</a:t>
            </a:fld>
            <a:endParaRPr lang="ru-RU" sz="1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64" y="2"/>
            <a:ext cx="9131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-4860925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20.05.2014 </a:t>
            </a:r>
            <a:r>
              <a:rPr lang="ru-RU" b="1" dirty="0" smtClean="0">
                <a:solidFill>
                  <a:srgbClr val="FF0000"/>
                </a:solidFill>
              </a:rPr>
              <a:t>КРУШЕНИЕ</a:t>
            </a:r>
            <a:r>
              <a:rPr lang="ru-RU" b="1" dirty="0" smtClean="0"/>
              <a:t> в результате </a:t>
            </a:r>
            <a:r>
              <a:rPr lang="ru-RU" b="1" dirty="0"/>
              <a:t>бокового столкновения поезда № 1484  с  встречным поездом № 341 на перегоне Нара – Бекасово-1 </a:t>
            </a:r>
            <a:r>
              <a:rPr lang="ru-RU" b="1" dirty="0" smtClean="0"/>
              <a:t> Московская </a:t>
            </a:r>
            <a:r>
              <a:rPr lang="ru-RU" b="1" dirty="0" err="1"/>
              <a:t>ж.д</a:t>
            </a:r>
            <a:r>
              <a:rPr lang="ru-RU" b="1" dirty="0"/>
              <a:t>. </a:t>
            </a:r>
          </a:p>
        </p:txBody>
      </p:sp>
      <p:pic>
        <p:nvPicPr>
          <p:cNvPr id="2050" name="Рисунок 0" descr="1_407c95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764" y="646333"/>
            <a:ext cx="9131236" cy="595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46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Номер слайда 1"/>
          <p:cNvSpPr txBox="1">
            <a:spLocks/>
          </p:cNvSpPr>
          <p:nvPr/>
        </p:nvSpPr>
        <p:spPr bwMode="auto">
          <a:xfrm>
            <a:off x="4351338" y="6456363"/>
            <a:ext cx="86836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SzPct val="100000"/>
              <a:tabLst>
                <a:tab pos="723900" algn="l"/>
                <a:tab pos="1447800" algn="l"/>
              </a:tabLst>
            </a:pPr>
            <a:fld id="{D89F8301-EE42-426B-933E-E801D2682976}" type="slidenum">
              <a:rPr lang="ru-RU" sz="1200">
                <a:solidFill>
                  <a:srgbClr val="000000"/>
                </a:solidFill>
                <a:latin typeface="Arial Black" pitchFamily="34" charset="0"/>
              </a:rPr>
              <a:pPr algn="ctr">
                <a:buSzPct val="100000"/>
                <a:tabLst>
                  <a:tab pos="723900" algn="l"/>
                  <a:tab pos="1447800" algn="l"/>
                </a:tabLst>
              </a:pPr>
              <a:t>15</a:t>
            </a:fld>
            <a:endParaRPr lang="ru-RU" sz="12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64" y="2"/>
            <a:ext cx="9131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-4860925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20.05.2014 </a:t>
            </a:r>
            <a:r>
              <a:rPr lang="ru-RU" b="1" dirty="0" smtClean="0">
                <a:solidFill>
                  <a:srgbClr val="FF0000"/>
                </a:solidFill>
              </a:rPr>
              <a:t>КРУШЕНИЕ</a:t>
            </a:r>
            <a:r>
              <a:rPr lang="ru-RU" b="1" dirty="0" smtClean="0"/>
              <a:t> в результате </a:t>
            </a:r>
            <a:r>
              <a:rPr lang="ru-RU" b="1" dirty="0"/>
              <a:t>бокового столкновения поезда № 1484  с  встречным поездом № 341 на перегоне Нара – Бекасово-1 </a:t>
            </a:r>
            <a:r>
              <a:rPr lang="ru-RU" b="1" dirty="0" smtClean="0"/>
              <a:t> Московская </a:t>
            </a:r>
            <a:r>
              <a:rPr lang="ru-RU" b="1" dirty="0" err="1"/>
              <a:t>ж.д</a:t>
            </a:r>
            <a:r>
              <a:rPr lang="ru-RU" b="1" dirty="0"/>
              <a:t>. </a:t>
            </a:r>
          </a:p>
        </p:txBody>
      </p:sp>
      <p:pic>
        <p:nvPicPr>
          <p:cNvPr id="5122" name="Рисунок 4" descr="mms_img-17276011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646331"/>
            <a:ext cx="9144000" cy="604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63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76201" y="139700"/>
            <a:ext cx="8888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RussianRail B Pro" pitchFamily="50" charset="-52"/>
            </a:endParaRP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0" y="1633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1114" y="1"/>
            <a:ext cx="9132887" cy="836613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ru-RU" sz="2200" b="1" dirty="0">
                <a:solidFill>
                  <a:srgbClr val="FF0000"/>
                </a:solidFill>
              </a:rPr>
              <a:t>05.06.2014г.(КРУШЕНИЕ)</a:t>
            </a:r>
            <a:r>
              <a:rPr lang="ru-RU" sz="2200" b="1" dirty="0"/>
              <a:t> столкновение поезда №4995 с хвостовой частью поезда №3891 на перегоне Решеты – Ревда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4319973" y="6402389"/>
            <a:ext cx="504056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kern="1200">
                <a:solidFill>
                  <a:srgbClr val="000000"/>
                </a:solidFill>
                <a:latin typeface="Arial Black" pitchFamily="32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5131535-BDE3-4C03-A5EC-BB8E226B0378}" type="slidenum">
              <a:rPr lang="ru-RU" smtClean="0"/>
              <a:pPr algn="ctr">
                <a:defRPr/>
              </a:pPr>
              <a:t>16</a:t>
            </a:fld>
            <a:endParaRPr lang="ru-RU" dirty="0"/>
          </a:p>
        </p:txBody>
      </p:sp>
      <p:pic>
        <p:nvPicPr>
          <p:cNvPr id="6146" name="Picture 2" descr="C:\Users\dbzorin\Documents\Нарушения безопасности СВЖД 2014\Столкновение 05.06.14 Решеты-Ревда\DSC04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2"/>
            <a:ext cx="9144000" cy="564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70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76201" y="139700"/>
            <a:ext cx="8888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RussianRail B Pro" pitchFamily="50" charset="-52"/>
            </a:endParaRP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0" y="1633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1114" y="1"/>
            <a:ext cx="9132887" cy="836613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05.06.2014г.(</a:t>
            </a:r>
            <a:r>
              <a:rPr lang="ru-RU" sz="2200" b="1" dirty="0">
                <a:solidFill>
                  <a:srgbClr val="FF0000"/>
                </a:solidFill>
              </a:rPr>
              <a:t>КРУШЕНИЕ</a:t>
            </a:r>
            <a:r>
              <a:rPr lang="ru-RU" sz="2200" b="1" dirty="0" smtClean="0">
                <a:solidFill>
                  <a:srgbClr val="FF0000"/>
                </a:solidFill>
              </a:rPr>
              <a:t>)</a:t>
            </a:r>
            <a:r>
              <a:rPr lang="ru-RU" sz="2200" b="1" dirty="0" smtClean="0"/>
              <a:t> </a:t>
            </a:r>
            <a:r>
              <a:rPr lang="ru-RU" sz="2200" b="1" dirty="0"/>
              <a:t>столкновение поезда №4995 с хвостовой частью поезда №3891 на перегоне Решеты – Ревда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4319973" y="6402389"/>
            <a:ext cx="504056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kern="1200">
                <a:solidFill>
                  <a:srgbClr val="000000"/>
                </a:solidFill>
                <a:latin typeface="Arial Black" pitchFamily="32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5131535-BDE3-4C03-A5EC-BB8E226B0378}" type="slidenum">
              <a:rPr lang="ru-RU" smtClean="0"/>
              <a:pPr algn="ctr">
                <a:defRPr/>
              </a:pPr>
              <a:t>17</a:t>
            </a:fld>
            <a:endParaRPr lang="ru-RU" dirty="0"/>
          </a:p>
        </p:txBody>
      </p:sp>
      <p:pic>
        <p:nvPicPr>
          <p:cNvPr id="4099" name="Picture 3" descr="C:\Users\dbzorin\Documents\Нарушения безопасности СВЖД 2014\Столкновение 05.06.14 Решеты-Ревда\DSC04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2"/>
            <a:ext cx="9144000" cy="564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70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76201" y="139700"/>
            <a:ext cx="8888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RussianRail B Pro" pitchFamily="50" charset="-52"/>
            </a:endParaRP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0" y="1633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1114" y="1"/>
            <a:ext cx="9132887" cy="836613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ru-RU" sz="2200" b="1" dirty="0">
                <a:solidFill>
                  <a:srgbClr val="FF0000"/>
                </a:solidFill>
              </a:rPr>
              <a:t>05.06.2014г.(КРУШЕНИЕ)</a:t>
            </a:r>
            <a:r>
              <a:rPr lang="ru-RU" sz="2200" b="1" dirty="0"/>
              <a:t> столкновение поезда №4995 с хвостовой частью поезда №3891 на перегоне Решеты – Ревда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4319973" y="6402389"/>
            <a:ext cx="504056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kern="1200">
                <a:solidFill>
                  <a:srgbClr val="000000"/>
                </a:solidFill>
                <a:latin typeface="Arial Black" pitchFamily="32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5131535-BDE3-4C03-A5EC-BB8E226B0378}" type="slidenum">
              <a:rPr lang="ru-RU" smtClean="0"/>
              <a:pPr algn="ctr">
                <a:defRPr/>
              </a:pPr>
              <a:t>18</a:t>
            </a:fld>
            <a:endParaRPr lang="ru-RU" dirty="0"/>
          </a:p>
        </p:txBody>
      </p:sp>
      <p:pic>
        <p:nvPicPr>
          <p:cNvPr id="7170" name="Picture 2" descr="C:\Users\dbzorin\Documents\Нарушения безопасности СВЖД 2014\Столкновение 05.06.14 Решеты-Ревда\DSC04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2"/>
            <a:ext cx="9144000" cy="564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70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76201" y="139700"/>
            <a:ext cx="8888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RussianRail B Pro" pitchFamily="50" charset="-52"/>
            </a:endParaRP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0" y="1633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1114" y="1"/>
            <a:ext cx="9132887" cy="836613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ru-RU" sz="2200" b="1" dirty="0">
                <a:solidFill>
                  <a:srgbClr val="FF0000"/>
                </a:solidFill>
              </a:rPr>
              <a:t>05.06.2014г.(КРУШЕНИЕ)</a:t>
            </a:r>
            <a:r>
              <a:rPr lang="ru-RU" sz="2200" b="1" dirty="0"/>
              <a:t> столкновение поезда №4995 с хвостовой частью поезда №3891 на перегоне Решеты – Ревда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4319973" y="6402389"/>
            <a:ext cx="504056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kern="1200">
                <a:solidFill>
                  <a:srgbClr val="000000"/>
                </a:solidFill>
                <a:latin typeface="Arial Black" pitchFamily="32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5131535-BDE3-4C03-A5EC-BB8E226B0378}" type="slidenum">
              <a:rPr lang="ru-RU" smtClean="0"/>
              <a:pPr algn="ctr">
                <a:defRPr/>
              </a:pPr>
              <a:t>19</a:t>
            </a:fld>
            <a:endParaRPr lang="ru-RU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 rot="10800000" flipV="1">
            <a:off x="1718949" y="4869162"/>
            <a:ext cx="520204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машинист-инструктор </a:t>
            </a:r>
            <a:endParaRPr lang="ru-RU" sz="1600" b="1" dirty="0"/>
          </a:p>
          <a:p>
            <a:pPr algn="ctr"/>
            <a:r>
              <a:rPr lang="ru-RU" sz="1600" b="1" dirty="0" smtClean="0">
                <a:latin typeface="+mj-lt"/>
              </a:rPr>
              <a:t>ТЧЭ </a:t>
            </a:r>
            <a:r>
              <a:rPr lang="ru-RU" sz="1600" b="1" dirty="0">
                <a:latin typeface="+mj-lt"/>
              </a:rPr>
              <a:t>- </a:t>
            </a:r>
            <a:r>
              <a:rPr lang="ru-RU" sz="1600" b="1" dirty="0" smtClean="0"/>
              <a:t>Свердловск-Сортировочный </a:t>
            </a:r>
            <a:r>
              <a:rPr lang="ru-RU" sz="1600" b="1" dirty="0" smtClean="0">
                <a:latin typeface="+mj-lt"/>
              </a:rPr>
              <a:t> </a:t>
            </a:r>
            <a:endParaRPr lang="ru-RU" sz="1600" b="1" dirty="0"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ПРОСЕНКО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ЕВГЕНИЙ </a:t>
            </a:r>
            <a:r>
              <a:rPr lang="ru-RU" b="1" dirty="0">
                <a:solidFill>
                  <a:srgbClr val="FF0000"/>
                </a:solidFill>
              </a:rPr>
              <a:t>ВЛАДИМИРОВИЧ </a:t>
            </a:r>
          </a:p>
          <a:p>
            <a:pPr algn="ctr"/>
            <a:r>
              <a:rPr lang="ru-RU" dirty="0" smtClean="0">
                <a:latin typeface="+mj-lt"/>
              </a:rPr>
              <a:t>1982</a:t>
            </a:r>
            <a:r>
              <a:rPr lang="ru-RU" dirty="0">
                <a:latin typeface="+mj-lt"/>
              </a:rPr>
              <a:t> года рождения, </a:t>
            </a:r>
            <a:endParaRPr lang="en-US" dirty="0" smtClean="0">
              <a:latin typeface="+mj-lt"/>
            </a:endParaRPr>
          </a:p>
          <a:p>
            <a:pPr algn="ctr"/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должности с 2012 года, группа профотбора – 1</a:t>
            </a:r>
          </a:p>
        </p:txBody>
      </p:sp>
      <p:pic>
        <p:nvPicPr>
          <p:cNvPr id="1026" name="Picture 2" descr="76336721-23305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944141"/>
            <a:ext cx="3600399" cy="37755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521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</p:spPr>
        <p:txBody>
          <a:bodyPr>
            <a:normAutofit fontScale="90000"/>
          </a:bodyPr>
          <a:lstStyle/>
          <a:p>
            <a:r>
              <a:rPr lang="ru-RU" altLang="ru-RU" sz="1600" b="1" smtClean="0">
                <a:solidFill>
                  <a:srgbClr val="002060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Увольнение работников за грубые нарушения трудовой дисциплины в регионе деятельности железной дороги </a:t>
            </a:r>
            <a:br>
              <a:rPr lang="ru-RU" altLang="ru-RU" sz="1600" b="1" smtClean="0">
                <a:solidFill>
                  <a:srgbClr val="002060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на 31 мая 2015 года</a:t>
            </a:r>
          </a:p>
        </p:txBody>
      </p:sp>
      <p:sp>
        <p:nvSpPr>
          <p:cNvPr id="110595" name="Номер слайда 6"/>
          <p:cNvSpPr>
            <a:spLocks noGrp="1"/>
          </p:cNvSpPr>
          <p:nvPr>
            <p:ph type="sldNum" sz="quarter" idx="16"/>
          </p:nvPr>
        </p:nvSpPr>
        <p:spPr bwMode="auto">
          <a:xfrm>
            <a:off x="255588" y="6492875"/>
            <a:ext cx="34925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AE9D1FE-3FB1-42CD-8F57-3D31FCF7C81D}" type="slidenum">
              <a:rPr lang="en-US" sz="1600" b="1" smtClean="0"/>
              <a:pPr>
                <a:defRPr/>
              </a:pPr>
              <a:t>2</a:t>
            </a:fld>
            <a:endParaRPr lang="en-US" sz="1600" b="1" dirty="0" smtClean="0"/>
          </a:p>
        </p:txBody>
      </p:sp>
      <p:graphicFrame>
        <p:nvGraphicFramePr>
          <p:cNvPr id="73" name="Диаграмма 72"/>
          <p:cNvGraphicFramePr>
            <a:graphicFrameLocks/>
          </p:cNvGraphicFramePr>
          <p:nvPr/>
        </p:nvGraphicFramePr>
        <p:xfrm>
          <a:off x="4000496" y="1357298"/>
          <a:ext cx="6072230" cy="186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4" name="Диаграмма 73"/>
          <p:cNvGraphicFramePr>
            <a:graphicFrameLocks/>
          </p:cNvGraphicFramePr>
          <p:nvPr/>
        </p:nvGraphicFramePr>
        <p:xfrm>
          <a:off x="285720" y="3214686"/>
          <a:ext cx="8858280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1633538"/>
            <a:ext cx="184150" cy="369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6" name="Прямоугольник 2"/>
          <p:cNvSpPr/>
          <p:nvPr/>
        </p:nvSpPr>
        <p:spPr>
          <a:xfrm>
            <a:off x="5357818" y="5643578"/>
            <a:ext cx="857256" cy="302282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+200%</a:t>
            </a:r>
            <a:endParaRPr lang="ru-RU" sz="1400" b="1" dirty="0"/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7072313" y="928688"/>
            <a:ext cx="17859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2014</a:t>
            </a: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/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2015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8" name="Прямоугольник 2"/>
          <p:cNvSpPr/>
          <p:nvPr/>
        </p:nvSpPr>
        <p:spPr>
          <a:xfrm>
            <a:off x="714348" y="5643578"/>
            <a:ext cx="857256" cy="302282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+16,9%</a:t>
            </a:r>
            <a:endParaRPr lang="ru-RU" sz="1400" b="1" dirty="0"/>
          </a:p>
        </p:txBody>
      </p:sp>
      <p:sp>
        <p:nvSpPr>
          <p:cNvPr id="79" name="Прямоугольник 2"/>
          <p:cNvSpPr/>
          <p:nvPr/>
        </p:nvSpPr>
        <p:spPr>
          <a:xfrm>
            <a:off x="4214810" y="5643578"/>
            <a:ext cx="857256" cy="302282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+400%</a:t>
            </a:r>
            <a:endParaRPr lang="ru-RU" sz="1400" b="1" dirty="0"/>
          </a:p>
        </p:txBody>
      </p:sp>
      <p:sp>
        <p:nvSpPr>
          <p:cNvPr id="80" name="Прямоугольник 2"/>
          <p:cNvSpPr/>
          <p:nvPr/>
        </p:nvSpPr>
        <p:spPr>
          <a:xfrm flipH="1">
            <a:off x="3143240" y="5643578"/>
            <a:ext cx="857256" cy="288032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CA45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-75%</a:t>
            </a:r>
          </a:p>
        </p:txBody>
      </p:sp>
      <p:sp>
        <p:nvSpPr>
          <p:cNvPr id="81" name="Прямоугольник 2"/>
          <p:cNvSpPr/>
          <p:nvPr/>
        </p:nvSpPr>
        <p:spPr>
          <a:xfrm>
            <a:off x="6429388" y="5643578"/>
            <a:ext cx="857256" cy="302282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+100%</a:t>
            </a:r>
            <a:endParaRPr lang="ru-RU" sz="1400" b="1" dirty="0"/>
          </a:p>
        </p:txBody>
      </p:sp>
      <p:graphicFrame>
        <p:nvGraphicFramePr>
          <p:cNvPr id="82" name="Диаграмма 81"/>
          <p:cNvGraphicFramePr>
            <a:graphicFrameLocks/>
          </p:cNvGraphicFramePr>
          <p:nvPr/>
        </p:nvGraphicFramePr>
        <p:xfrm>
          <a:off x="179513" y="908720"/>
          <a:ext cx="388843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755650" y="2420938"/>
            <a:ext cx="595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2012</a:t>
            </a:r>
            <a:endParaRPr lang="ru-RU" sz="1200" dirty="0">
              <a:latin typeface="Arial" pitchFamily="34" charset="0"/>
            </a:endParaRPr>
          </a:p>
        </p:txBody>
      </p: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1835150" y="2420938"/>
            <a:ext cx="595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2013</a:t>
            </a:r>
            <a:endParaRPr lang="ru-RU" sz="1200" dirty="0">
              <a:latin typeface="Arial" pitchFamily="34" charset="0"/>
            </a:endParaRPr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auto">
          <a:xfrm>
            <a:off x="2843213" y="2420938"/>
            <a:ext cx="595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2014</a:t>
            </a:r>
            <a:endParaRPr lang="ru-RU" sz="1200" dirty="0">
              <a:latin typeface="Arial" pitchFamily="34" charset="0"/>
            </a:endParaRPr>
          </a:p>
        </p:txBody>
      </p:sp>
      <p:sp>
        <p:nvSpPr>
          <p:cNvPr id="86" name="Прямоугольник 2"/>
          <p:cNvSpPr/>
          <p:nvPr/>
        </p:nvSpPr>
        <p:spPr>
          <a:xfrm flipH="1">
            <a:off x="971600" y="2708920"/>
            <a:ext cx="1080120" cy="432618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CA45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- 19%</a:t>
            </a:r>
          </a:p>
        </p:txBody>
      </p:sp>
      <p:sp>
        <p:nvSpPr>
          <p:cNvPr id="87" name="Прямоугольник 2"/>
          <p:cNvSpPr/>
          <p:nvPr/>
        </p:nvSpPr>
        <p:spPr>
          <a:xfrm flipH="1">
            <a:off x="2267744" y="2708920"/>
            <a:ext cx="936104" cy="432618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CA45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-6%</a:t>
            </a:r>
          </a:p>
        </p:txBody>
      </p:sp>
      <p:sp>
        <p:nvSpPr>
          <p:cNvPr id="88" name="Прямоугольник 2"/>
          <p:cNvSpPr/>
          <p:nvPr/>
        </p:nvSpPr>
        <p:spPr>
          <a:xfrm flipH="1">
            <a:off x="1857356" y="5643578"/>
            <a:ext cx="857256" cy="288032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CA45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-47,7%</a:t>
            </a:r>
          </a:p>
        </p:txBody>
      </p:sp>
      <p:sp>
        <p:nvSpPr>
          <p:cNvPr id="89" name="Прямоугольник 2"/>
          <p:cNvSpPr/>
          <p:nvPr/>
        </p:nvSpPr>
        <p:spPr>
          <a:xfrm flipH="1">
            <a:off x="7572396" y="5643578"/>
            <a:ext cx="857256" cy="288032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CA45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-100%</a:t>
            </a:r>
          </a:p>
        </p:txBody>
      </p:sp>
      <p:sp>
        <p:nvSpPr>
          <p:cNvPr id="90" name="Прямоугольник 2"/>
          <p:cNvSpPr/>
          <p:nvPr/>
        </p:nvSpPr>
        <p:spPr>
          <a:xfrm flipH="1">
            <a:off x="5500694" y="2500306"/>
            <a:ext cx="2214578" cy="571504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CA45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-2,36%</a:t>
            </a:r>
            <a:endParaRPr lang="ru-RU" sz="20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19972" y="6402387"/>
            <a:ext cx="504056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kern="1200">
                <a:solidFill>
                  <a:srgbClr val="000000"/>
                </a:solidFill>
                <a:latin typeface="Arial Black" pitchFamily="32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5131535-BDE3-4C03-A5EC-BB8E226B0378}" type="slidenum">
              <a:rPr lang="ru-RU" sz="1400" smtClean="0"/>
              <a:pPr algn="ctr">
                <a:defRPr/>
              </a:pPr>
              <a:t>20</a:t>
            </a:fld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446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Крушени</a:t>
            </a:r>
            <a:r>
              <a:rPr lang="ru-RU" b="1" dirty="0"/>
              <a:t>е</a:t>
            </a:r>
            <a:r>
              <a:rPr lang="ru-RU" b="1" dirty="0" smtClean="0"/>
              <a:t> поезда 15 </a:t>
            </a:r>
            <a:r>
              <a:rPr lang="ru-RU" b="1" dirty="0"/>
              <a:t>июля </a:t>
            </a:r>
            <a:r>
              <a:rPr lang="ru-RU" b="1" dirty="0" smtClean="0"/>
              <a:t>2014 года в метрополитене г. Москвы на </a:t>
            </a:r>
            <a:r>
              <a:rPr lang="ru-RU" b="1" dirty="0"/>
              <a:t>перегоне между станциями "Парк Победы" и "Славянский бульвар",</a:t>
            </a:r>
          </a:p>
        </p:txBody>
      </p:sp>
      <p:pic>
        <p:nvPicPr>
          <p:cNvPr id="4098" name="Picture 2" descr="D:\KMO_142548_00012_1_t222_2238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0955"/>
            <a:ext cx="9144000" cy="5834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6970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19972" y="6402387"/>
            <a:ext cx="504056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kern="1200">
                <a:solidFill>
                  <a:srgbClr val="000000"/>
                </a:solidFill>
                <a:latin typeface="Arial Black" pitchFamily="32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5131535-BDE3-4C03-A5EC-BB8E226B0378}" type="slidenum">
              <a:rPr lang="ru-RU" sz="1400" smtClean="0"/>
              <a:pPr algn="ctr">
                <a:defRPr/>
              </a:pPr>
              <a:t>21</a:t>
            </a:fld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446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Крушени</a:t>
            </a:r>
            <a:r>
              <a:rPr lang="ru-RU" b="1" dirty="0"/>
              <a:t>е</a:t>
            </a:r>
            <a:r>
              <a:rPr lang="ru-RU" b="1" dirty="0" smtClean="0"/>
              <a:t> поезда 15 </a:t>
            </a:r>
            <a:r>
              <a:rPr lang="ru-RU" b="1" dirty="0"/>
              <a:t>июля </a:t>
            </a:r>
            <a:r>
              <a:rPr lang="ru-RU" b="1" dirty="0" smtClean="0"/>
              <a:t>2014 года в метрополитене г. Москвы на </a:t>
            </a:r>
            <a:r>
              <a:rPr lang="ru-RU" b="1" dirty="0"/>
              <a:t>перегоне между станциями "Парк Победы" и "Славянский бульвар",</a:t>
            </a:r>
          </a:p>
        </p:txBody>
      </p:sp>
      <p:pic>
        <p:nvPicPr>
          <p:cNvPr id="9218" name="Picture 2" descr="D:\KMO_142550_00004_1_t222_1829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" y="690955"/>
            <a:ext cx="9140635" cy="5834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0723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19972" y="6630192"/>
            <a:ext cx="504056" cy="2278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kern="1200">
                <a:solidFill>
                  <a:srgbClr val="000000"/>
                </a:solidFill>
                <a:latin typeface="Arial Black" pitchFamily="32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400" dirty="0" smtClean="0"/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446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Крушени</a:t>
            </a:r>
            <a:r>
              <a:rPr lang="ru-RU" b="1" dirty="0"/>
              <a:t>е</a:t>
            </a:r>
            <a:r>
              <a:rPr lang="ru-RU" b="1" dirty="0" smtClean="0"/>
              <a:t> поезда 15 </a:t>
            </a:r>
            <a:r>
              <a:rPr lang="ru-RU" b="1" dirty="0"/>
              <a:t>июля </a:t>
            </a:r>
            <a:r>
              <a:rPr lang="ru-RU" b="1" dirty="0" smtClean="0"/>
              <a:t>2014 года в метрополитене г. Москвы на </a:t>
            </a:r>
            <a:r>
              <a:rPr lang="ru-RU" b="1" dirty="0"/>
              <a:t>перегоне между станциями "Парк Победы" и "Славянский бульвар",</a:t>
            </a:r>
          </a:p>
        </p:txBody>
      </p:sp>
      <p:pic>
        <p:nvPicPr>
          <p:cNvPr id="5122" name="Picture 2" descr="58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" y="690955"/>
            <a:ext cx="9141664" cy="583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4211960" y="6402387"/>
            <a:ext cx="612068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kern="1200">
                <a:solidFill>
                  <a:srgbClr val="000000"/>
                </a:solidFill>
                <a:latin typeface="Arial Black" pitchFamily="32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5131535-BDE3-4C03-A5EC-BB8E226B0378}" type="slidenum">
              <a:rPr lang="ru-RU" sz="1400" smtClean="0"/>
              <a:pPr algn="ctr">
                <a:defRPr/>
              </a:pPr>
              <a:t>22</a:t>
            </a:fld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140036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46449"/>
            <a:ext cx="9144000" cy="584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6350" y="0"/>
            <a:ext cx="9132888" cy="836613"/>
          </a:xfrm>
          <a:ln w="38100"/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13.02.2014</a:t>
            </a:r>
            <a:r>
              <a:rPr lang="ru-RU" sz="1800" b="1" dirty="0" smtClean="0"/>
              <a:t> ДТП на перегоне </a:t>
            </a:r>
            <a:r>
              <a:rPr lang="ru-RU" sz="1800" b="1" dirty="0" err="1" smtClean="0"/>
              <a:t>Безменово</a:t>
            </a:r>
            <a:r>
              <a:rPr lang="ru-RU" sz="1800" b="1" dirty="0" smtClean="0"/>
              <a:t> – Красный Боец наезд автомобиля </a:t>
            </a:r>
            <a:br>
              <a:rPr lang="ru-RU" sz="1800" b="1" dirty="0" smtClean="0"/>
            </a:br>
            <a:r>
              <a:rPr lang="ru-RU" sz="1800" b="1" dirty="0" smtClean="0"/>
              <a:t>ВАЗ-2114 на поезд № 5355 (</a:t>
            </a:r>
            <a:r>
              <a:rPr lang="ru-RU" sz="1800" b="1" dirty="0" err="1" smtClean="0"/>
              <a:t>мотриса</a:t>
            </a:r>
            <a:r>
              <a:rPr lang="ru-RU" sz="1800" b="1" dirty="0" smtClean="0"/>
              <a:t> СВ-1М  с комиссией НЗТЕР-4), </a:t>
            </a:r>
            <a:br>
              <a:rPr lang="ru-RU" sz="1800" b="1" dirty="0" smtClean="0"/>
            </a:br>
            <a:r>
              <a:rPr lang="ru-RU" sz="1800" b="1" dirty="0" err="1" smtClean="0"/>
              <a:t>Западно-Сибирская</a:t>
            </a:r>
            <a:r>
              <a:rPr lang="ru-RU" sz="1800" b="1" dirty="0" smtClean="0"/>
              <a:t> ж.д.</a:t>
            </a: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4310742" y="6568750"/>
            <a:ext cx="541177" cy="298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SzPct val="100000"/>
              <a:tabLst>
                <a:tab pos="723900" algn="l"/>
                <a:tab pos="1447800" algn="l"/>
              </a:tabLst>
            </a:pPr>
            <a:fld id="{D89F8301-EE42-426B-933E-E801D2682976}" type="slidenum">
              <a:rPr lang="ru-RU" sz="1200">
                <a:solidFill>
                  <a:srgbClr val="000000"/>
                </a:solidFill>
                <a:latin typeface="Arial Black" pitchFamily="34" charset="0"/>
              </a:rPr>
              <a:pPr algn="ctr">
                <a:buSzPct val="100000"/>
                <a:tabLst>
                  <a:tab pos="723900" algn="l"/>
                  <a:tab pos="1447800" algn="l"/>
                </a:tabLst>
              </a:pPr>
              <a:t>23</a:t>
            </a:fld>
            <a:endParaRPr lang="ru-RU" sz="12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08000" y="160338"/>
            <a:ext cx="8888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RussianRail B Pro" pitchFamily="50" charset="-52"/>
            </a:endParaRPr>
          </a:p>
        </p:txBody>
      </p:sp>
      <p:sp>
        <p:nvSpPr>
          <p:cNvPr id="61442" name="Rectangle 6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50" y="0"/>
            <a:ext cx="9132888" cy="836613"/>
          </a:xfrm>
          <a:ln w="38100"/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13.02.2014</a:t>
            </a:r>
            <a:r>
              <a:rPr lang="ru-RU" sz="1800" b="1" dirty="0" smtClean="0"/>
              <a:t> ДТП на перегоне </a:t>
            </a:r>
            <a:r>
              <a:rPr lang="ru-RU" sz="1800" b="1" dirty="0" err="1" smtClean="0"/>
              <a:t>Безменово</a:t>
            </a:r>
            <a:r>
              <a:rPr lang="ru-RU" sz="1800" b="1" dirty="0" smtClean="0"/>
              <a:t> – Красный Боец наезд автомобиля </a:t>
            </a:r>
            <a:br>
              <a:rPr lang="ru-RU" sz="1800" b="1" dirty="0" smtClean="0"/>
            </a:br>
            <a:r>
              <a:rPr lang="ru-RU" sz="1800" b="1" dirty="0" smtClean="0"/>
              <a:t>ВАЗ-2114 на поезд № 5355 (</a:t>
            </a:r>
            <a:r>
              <a:rPr lang="ru-RU" sz="1800" b="1" dirty="0" err="1" smtClean="0"/>
              <a:t>мотриса</a:t>
            </a:r>
            <a:r>
              <a:rPr lang="ru-RU" sz="1800" b="1" dirty="0" smtClean="0"/>
              <a:t> СВ-1М  с комиссией НЗТЕР-4), </a:t>
            </a:r>
            <a:br>
              <a:rPr lang="ru-RU" sz="1800" b="1" dirty="0" smtClean="0"/>
            </a:br>
            <a:r>
              <a:rPr lang="ru-RU" sz="1800" b="1" dirty="0" err="1" smtClean="0"/>
              <a:t>Западно-Сибирская</a:t>
            </a:r>
            <a:r>
              <a:rPr lang="ru-RU" sz="1800" b="1" dirty="0" smtClean="0"/>
              <a:t> ж.д.</a:t>
            </a:r>
          </a:p>
        </p:txBody>
      </p:sp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152400" y="1785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61445" name="Picture 2" descr="Слыхали?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737119"/>
            <a:ext cx="9156700" cy="584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10742" y="6559419"/>
            <a:ext cx="541177" cy="298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SzPct val="100000"/>
              <a:tabLst>
                <a:tab pos="723900" algn="l"/>
                <a:tab pos="1447800" algn="l"/>
              </a:tabLst>
            </a:pPr>
            <a:fld id="{D89F8301-EE42-426B-933E-E801D2682976}" type="slidenum">
              <a:rPr lang="ru-RU" sz="1200">
                <a:solidFill>
                  <a:srgbClr val="000000"/>
                </a:solidFill>
                <a:latin typeface="Arial Black" pitchFamily="34" charset="0"/>
              </a:rPr>
              <a:pPr algn="ctr">
                <a:buSzPct val="100000"/>
                <a:tabLst>
                  <a:tab pos="723900" algn="l"/>
                  <a:tab pos="1447800" algn="l"/>
                </a:tabLst>
              </a:pPr>
              <a:t>24</a:t>
            </a:fld>
            <a:endParaRPr lang="ru-RU" sz="12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5109"/>
            <a:ext cx="9144000" cy="57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6350" y="0"/>
            <a:ext cx="9132888" cy="836613"/>
          </a:xfrm>
          <a:ln w="38100"/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13.02.2014</a:t>
            </a:r>
            <a:r>
              <a:rPr lang="ru-RU" sz="1800" b="1" dirty="0" smtClean="0"/>
              <a:t> ДТП на перегоне </a:t>
            </a:r>
            <a:r>
              <a:rPr lang="ru-RU" sz="1800" b="1" dirty="0" err="1" smtClean="0"/>
              <a:t>Безменово</a:t>
            </a:r>
            <a:r>
              <a:rPr lang="ru-RU" sz="1800" b="1" dirty="0" smtClean="0"/>
              <a:t> – Красный Боец наезд автомобиля </a:t>
            </a:r>
            <a:br>
              <a:rPr lang="ru-RU" sz="1800" b="1" dirty="0" smtClean="0"/>
            </a:br>
            <a:r>
              <a:rPr lang="ru-RU" sz="1800" b="1" dirty="0" smtClean="0"/>
              <a:t>ВАЗ-2114 на поезд № 5355 (</a:t>
            </a:r>
            <a:r>
              <a:rPr lang="ru-RU" sz="1800" b="1" dirty="0" err="1" smtClean="0"/>
              <a:t>мотриса</a:t>
            </a:r>
            <a:r>
              <a:rPr lang="ru-RU" sz="1800" b="1" dirty="0" smtClean="0"/>
              <a:t> СВ-1М  с комиссией НЗТЕР-4), </a:t>
            </a:r>
            <a:br>
              <a:rPr lang="ru-RU" sz="1800" b="1" dirty="0" smtClean="0"/>
            </a:br>
            <a:r>
              <a:rPr lang="ru-RU" sz="1800" b="1" dirty="0" err="1" smtClean="0"/>
              <a:t>Западно-Сибирская</a:t>
            </a:r>
            <a:r>
              <a:rPr lang="ru-RU" sz="1800" b="1" dirty="0" smtClean="0"/>
              <a:t> ж.д.</a:t>
            </a: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4310742" y="6559419"/>
            <a:ext cx="541177" cy="298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SzPct val="100000"/>
              <a:tabLst>
                <a:tab pos="723900" algn="l"/>
                <a:tab pos="1447800" algn="l"/>
              </a:tabLst>
            </a:pPr>
            <a:fld id="{D89F8301-EE42-426B-933E-E801D2682976}" type="slidenum">
              <a:rPr lang="ru-RU" sz="1200">
                <a:solidFill>
                  <a:srgbClr val="000000"/>
                </a:solidFill>
                <a:latin typeface="Arial Black" pitchFamily="34" charset="0"/>
              </a:rPr>
              <a:pPr algn="ctr">
                <a:buSzPct val="100000"/>
                <a:tabLst>
                  <a:tab pos="723900" algn="l"/>
                  <a:tab pos="1447800" algn="l"/>
                </a:tabLst>
              </a:pPr>
              <a:t>25</a:t>
            </a:fld>
            <a:endParaRPr lang="ru-RU" sz="12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76200" y="139700"/>
            <a:ext cx="8888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RussianRail B Pro" pitchFamily="50" charset="-52"/>
            </a:endParaRP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" y="-6078"/>
            <a:ext cx="9144000" cy="692695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marR="46990" indent="-3175" algn="ctr" defTabSz="9144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24.08.2014 </a:t>
            </a:r>
            <a:r>
              <a:rPr lang="ru-RU" sz="2000" b="1" dirty="0" smtClean="0"/>
              <a:t>сход вагонов в грузовом </a:t>
            </a:r>
            <a:r>
              <a:rPr lang="ru-RU" sz="2000" b="1" dirty="0"/>
              <a:t>поезде № 3101 </a:t>
            </a:r>
            <a:endParaRPr lang="ru-RU" sz="2000" b="1" dirty="0" smtClean="0"/>
          </a:p>
          <a:p>
            <a:pPr marR="46990" indent="-3175" algn="ctr" defTabSz="9144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 smtClean="0"/>
              <a:t>на </a:t>
            </a:r>
            <a:r>
              <a:rPr lang="ru-RU" sz="2000" b="1" dirty="0"/>
              <a:t>станции Копи</a:t>
            </a:r>
          </a:p>
        </p:txBody>
      </p:sp>
      <p:pic>
        <p:nvPicPr>
          <p:cNvPr id="1026" name="Рисунок 30" descr="C:\Documents and Settings\peurb104_1\Рабочий стол\24.08.2014 сход ст. Копи, ШЧ-9\Фото\DSCN05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87"/>
            <a:ext cx="9144000" cy="600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4351338" y="6567055"/>
            <a:ext cx="868362" cy="344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SzPct val="100000"/>
              <a:tabLst>
                <a:tab pos="723900" algn="l"/>
                <a:tab pos="1447800" algn="l"/>
              </a:tabLst>
            </a:pPr>
            <a:fld id="{D89F8301-EE42-426B-933E-E801D2682976}" type="slidenum">
              <a:rPr lang="ru-RU" sz="1200">
                <a:solidFill>
                  <a:srgbClr val="000000"/>
                </a:solidFill>
                <a:latin typeface="Arial Black" pitchFamily="34" charset="0"/>
              </a:rPr>
              <a:pPr algn="ctr">
                <a:buSzPct val="100000"/>
                <a:tabLst>
                  <a:tab pos="723900" algn="l"/>
                  <a:tab pos="1447800" algn="l"/>
                </a:tabLst>
              </a:pPr>
              <a:t>26</a:t>
            </a:fld>
            <a:endParaRPr lang="ru-RU" sz="12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21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76200" y="139700"/>
            <a:ext cx="8888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RussianRail B Pro" pitchFamily="50" charset="-52"/>
            </a:endParaRP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1113" y="1"/>
            <a:ext cx="9132887" cy="692696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marR="46990" indent="-3175" algn="ctr" defTabSz="9144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FF0000"/>
                </a:solidFill>
              </a:rPr>
              <a:t>24.08.2014 </a:t>
            </a:r>
            <a:r>
              <a:rPr lang="ru-RU" sz="2000" b="1" dirty="0"/>
              <a:t>сход вагонов в грузовом поезде № 3101 </a:t>
            </a:r>
          </a:p>
          <a:p>
            <a:pPr marR="46990" indent="-3175" algn="ctr" defTabSz="9144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/>
              <a:t>на станции Копи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 rot="10800000" flipV="1">
            <a:off x="467544" y="4709617"/>
            <a:ext cx="36004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дежурный по станции Копи </a:t>
            </a:r>
          </a:p>
          <a:p>
            <a:pPr algn="ctr"/>
            <a:r>
              <a:rPr lang="ru-RU" sz="1600" b="1" dirty="0" smtClean="0">
                <a:latin typeface="+mj-lt"/>
              </a:rPr>
              <a:t>ДЦС-1</a:t>
            </a:r>
            <a:r>
              <a:rPr lang="en-US" sz="1600" b="1" dirty="0" smtClean="0">
                <a:latin typeface="+mj-lt"/>
              </a:rPr>
              <a:t> (</a:t>
            </a:r>
            <a:r>
              <a:rPr lang="ru-RU" sz="1600" b="1" dirty="0" smtClean="0">
                <a:latin typeface="+mj-lt"/>
              </a:rPr>
              <a:t>Пермь)</a:t>
            </a:r>
            <a:endParaRPr lang="ru-RU" sz="1600" b="1" dirty="0">
              <a:latin typeface="+mj-lt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БАЯНДИНА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ЕЛЕНА ВЯЧЕСЛАВОВНА </a:t>
            </a:r>
          </a:p>
          <a:p>
            <a:pPr algn="ctr"/>
            <a:r>
              <a:rPr lang="ru-RU" dirty="0" smtClean="0">
                <a:latin typeface="+mj-lt"/>
              </a:rPr>
              <a:t>1970</a:t>
            </a:r>
            <a:r>
              <a:rPr lang="ru-RU" dirty="0">
                <a:latin typeface="+mj-lt"/>
              </a:rPr>
              <a:t> года рождения, </a:t>
            </a:r>
            <a:endParaRPr lang="en-US" dirty="0" smtClean="0">
              <a:latin typeface="+mj-lt"/>
            </a:endParaRPr>
          </a:p>
          <a:p>
            <a:pPr algn="ctr"/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должности с </a:t>
            </a:r>
            <a:r>
              <a:rPr lang="ru-RU" dirty="0" smtClean="0">
                <a:latin typeface="+mj-lt"/>
              </a:rPr>
              <a:t>1997 </a:t>
            </a:r>
            <a:r>
              <a:rPr lang="ru-RU" dirty="0">
                <a:latin typeface="+mj-lt"/>
              </a:rPr>
              <a:t>года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 rot="10800000" flipV="1">
            <a:off x="5070004" y="4709616"/>
            <a:ext cx="345638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старший электромеханик </a:t>
            </a:r>
          </a:p>
          <a:p>
            <a:pPr algn="ctr"/>
            <a:r>
              <a:rPr lang="ru-RU" sz="1600" b="1" dirty="0" smtClean="0">
                <a:latin typeface="+mj-lt"/>
              </a:rPr>
              <a:t>ШЧ</a:t>
            </a:r>
            <a:r>
              <a:rPr lang="en-US" sz="1600" b="1" dirty="0" smtClean="0">
                <a:latin typeface="+mj-lt"/>
              </a:rPr>
              <a:t>-</a:t>
            </a:r>
            <a:r>
              <a:rPr lang="ru-RU" sz="1600" b="1" dirty="0" smtClean="0">
                <a:latin typeface="+mj-lt"/>
              </a:rPr>
              <a:t>9 (Березники)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ХОХРЯКОВ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ВЛАДИМИР </a:t>
            </a:r>
            <a:r>
              <a:rPr lang="ru-RU" b="1" dirty="0">
                <a:solidFill>
                  <a:srgbClr val="FF0000"/>
                </a:solidFill>
              </a:rPr>
              <a:t>ПАРФИРЬЕВИЧ </a:t>
            </a:r>
          </a:p>
          <a:p>
            <a:pPr algn="ctr"/>
            <a:r>
              <a:rPr lang="ru-RU" dirty="0" smtClean="0">
                <a:latin typeface="+mj-lt"/>
              </a:rPr>
              <a:t>1966</a:t>
            </a:r>
            <a:r>
              <a:rPr lang="ru-RU" dirty="0">
                <a:latin typeface="+mj-lt"/>
              </a:rPr>
              <a:t> года рождения, </a:t>
            </a:r>
            <a:endParaRPr lang="en-US" dirty="0" smtClean="0">
              <a:latin typeface="+mj-lt"/>
            </a:endParaRPr>
          </a:p>
          <a:p>
            <a:pPr algn="ctr"/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должности с </a:t>
            </a:r>
            <a:r>
              <a:rPr lang="ru-RU" dirty="0" smtClean="0">
                <a:latin typeface="+mj-lt"/>
              </a:rPr>
              <a:t>2010 года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 descr="76249439-155219"/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692697"/>
            <a:ext cx="3384376" cy="4014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76405400-182404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692696"/>
            <a:ext cx="3285753" cy="4014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4497354" y="6522097"/>
            <a:ext cx="606491" cy="3359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SzPct val="100000"/>
              <a:tabLst>
                <a:tab pos="723900" algn="l"/>
                <a:tab pos="1447800" algn="l"/>
              </a:tabLst>
            </a:pPr>
            <a:fld id="{D89F8301-EE42-426B-933E-E801D2682976}" type="slidenum">
              <a:rPr lang="ru-RU" sz="1200">
                <a:solidFill>
                  <a:srgbClr val="000000"/>
                </a:solidFill>
                <a:latin typeface="Arial Black" pitchFamily="34" charset="0"/>
              </a:rPr>
              <a:pPr algn="ctr">
                <a:buSzPct val="100000"/>
                <a:tabLst>
                  <a:tab pos="723900" algn="l"/>
                  <a:tab pos="1447800" algn="l"/>
                </a:tabLst>
              </a:pPr>
              <a:t>27</a:t>
            </a:fld>
            <a:endParaRPr lang="ru-RU" sz="12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12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76200" y="139700"/>
            <a:ext cx="8888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RussianRail B Pro" pitchFamily="50" charset="-52"/>
            </a:endParaRP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" y="-6078"/>
            <a:ext cx="9144000" cy="692695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marR="46990" indent="-3175" algn="ctr" defTabSz="9144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24.08.2014 </a:t>
            </a:r>
            <a:r>
              <a:rPr lang="ru-RU" sz="2000" b="1" dirty="0" smtClean="0"/>
              <a:t>сход вагонов в грузовом </a:t>
            </a:r>
            <a:r>
              <a:rPr lang="ru-RU" sz="2000" b="1" dirty="0"/>
              <a:t>поезде № 3101 </a:t>
            </a:r>
            <a:endParaRPr lang="ru-RU" sz="2000" b="1" dirty="0" smtClean="0"/>
          </a:p>
          <a:p>
            <a:pPr marR="46990" indent="-3175" algn="ctr" defTabSz="9144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 smtClean="0"/>
              <a:t>на </a:t>
            </a:r>
            <a:r>
              <a:rPr lang="ru-RU" sz="2000" b="1" dirty="0"/>
              <a:t>станции Копи</a:t>
            </a:r>
          </a:p>
        </p:txBody>
      </p:sp>
      <p:pic>
        <p:nvPicPr>
          <p:cNvPr id="6146" name="Picture 2" descr="C:\Users\dbzorin\Documents\Нарушения безопасности СВЖД 2014\Сход Копи 24.08.14\DSCN05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4351338" y="6567055"/>
            <a:ext cx="868362" cy="344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SzPct val="100000"/>
              <a:tabLst>
                <a:tab pos="723900" algn="l"/>
                <a:tab pos="1447800" algn="l"/>
              </a:tabLst>
            </a:pPr>
            <a:fld id="{D89F8301-EE42-426B-933E-E801D2682976}" type="slidenum">
              <a:rPr lang="ru-RU" sz="1200">
                <a:solidFill>
                  <a:srgbClr val="000000"/>
                </a:solidFill>
                <a:latin typeface="Arial Black" pitchFamily="34" charset="0"/>
              </a:rPr>
              <a:pPr algn="ctr">
                <a:buSzPct val="100000"/>
                <a:tabLst>
                  <a:tab pos="723900" algn="l"/>
                  <a:tab pos="1447800" algn="l"/>
                </a:tabLst>
              </a:pPr>
              <a:t>28</a:t>
            </a:fld>
            <a:endParaRPr lang="ru-RU" sz="12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5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76200" y="139700"/>
            <a:ext cx="8888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RussianRail B Pro" pitchFamily="50" charset="-52"/>
            </a:endParaRP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1113" y="1"/>
            <a:ext cx="9132887" cy="692696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marR="46990" indent="-3175" algn="ctr" defTabSz="9144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FF0000"/>
                </a:solidFill>
              </a:rPr>
              <a:t>24.08.2014 </a:t>
            </a:r>
            <a:r>
              <a:rPr lang="ru-RU" sz="2000" b="1" dirty="0"/>
              <a:t>сход вагонов в грузовом поезде № 3101 </a:t>
            </a:r>
          </a:p>
          <a:p>
            <a:pPr marR="46990" indent="-3175" algn="ctr" defTabSz="9144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/>
              <a:t>на станции Копи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 rot="10800000" flipV="1">
            <a:off x="3872140" y="1476418"/>
            <a:ext cx="369909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старший электромеханик </a:t>
            </a:r>
          </a:p>
          <a:p>
            <a:pPr algn="ctr"/>
            <a:r>
              <a:rPr lang="ru-RU" sz="1600" b="1" dirty="0" smtClean="0">
                <a:latin typeface="+mj-lt"/>
              </a:rPr>
              <a:t>ШЧ</a:t>
            </a:r>
            <a:r>
              <a:rPr lang="en-US" sz="1600" b="1" dirty="0" smtClean="0">
                <a:latin typeface="+mj-lt"/>
              </a:rPr>
              <a:t>-</a:t>
            </a:r>
            <a:r>
              <a:rPr lang="ru-RU" sz="1600" b="1" dirty="0" smtClean="0">
                <a:latin typeface="+mj-lt"/>
              </a:rPr>
              <a:t>9 (Березники)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ХОХРЯКОВ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ВЛАДИМИР </a:t>
            </a:r>
            <a:r>
              <a:rPr lang="ru-RU" b="1" dirty="0">
                <a:solidFill>
                  <a:srgbClr val="FF0000"/>
                </a:solidFill>
              </a:rPr>
              <a:t>ПАРФИРЬЕВИЧ </a:t>
            </a:r>
          </a:p>
          <a:p>
            <a:pPr algn="ctr"/>
            <a:r>
              <a:rPr lang="ru-RU" dirty="0" smtClean="0">
                <a:latin typeface="+mj-lt"/>
              </a:rPr>
              <a:t>1966</a:t>
            </a:r>
            <a:r>
              <a:rPr lang="ru-RU" dirty="0">
                <a:latin typeface="+mj-lt"/>
              </a:rPr>
              <a:t> года рождения, </a:t>
            </a:r>
            <a:endParaRPr lang="en-US" dirty="0" smtClean="0">
              <a:latin typeface="+mj-lt"/>
            </a:endParaRPr>
          </a:p>
          <a:p>
            <a:pPr algn="ctr"/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должности с </a:t>
            </a:r>
            <a:r>
              <a:rPr lang="ru-RU" dirty="0" smtClean="0">
                <a:latin typeface="+mj-lt"/>
              </a:rPr>
              <a:t>2010 года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1" name="Picture 3" descr="76405400-182404"/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66944" y="912152"/>
            <a:ext cx="2387736" cy="30929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/>
          </p:cNvSpPr>
          <p:nvPr/>
        </p:nvSpPr>
        <p:spPr>
          <a:xfrm>
            <a:off x="0" y="4151375"/>
            <a:ext cx="9144000" cy="1480757"/>
          </a:xfrm>
          <a:prstGeom prst="rect">
            <a:avLst/>
          </a:prstGeom>
        </p:spPr>
        <p:txBody>
          <a:bodyPr/>
          <a:lstStyle/>
          <a:p>
            <a:pPr marL="342900" indent="19050" algn="ctr" eaLnBrk="0" hangingPunct="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spc="-100" dirty="0" smtClean="0">
                <a:latin typeface="Arial Black" pitchFamily="34" charset="0"/>
                <a:ea typeface="+mn-ea"/>
                <a:cs typeface="Times New Roman" pitchFamily="18" charset="0"/>
              </a:rPr>
              <a:t>Уволен 26.08.2014 г. по </a:t>
            </a:r>
            <a:r>
              <a:rPr lang="ru-RU" sz="2400" b="1" spc="-100" dirty="0" err="1" smtClean="0">
                <a:latin typeface="Arial Black" pitchFamily="34" charset="0"/>
                <a:ea typeface="+mn-ea"/>
                <a:cs typeface="Times New Roman" pitchFamily="18" charset="0"/>
              </a:rPr>
              <a:t>пп</a:t>
            </a:r>
            <a:r>
              <a:rPr lang="ru-RU" sz="2400" b="1" spc="-100" dirty="0" smtClean="0">
                <a:latin typeface="Arial Black" pitchFamily="34" charset="0"/>
                <a:ea typeface="+mn-ea"/>
                <a:cs typeface="Times New Roman" pitchFamily="18" charset="0"/>
              </a:rPr>
              <a:t>. «</a:t>
            </a:r>
            <a:r>
              <a:rPr lang="ru-RU" sz="2400" b="1" spc="-100" dirty="0" err="1" smtClean="0">
                <a:latin typeface="Arial Black" pitchFamily="34" charset="0"/>
                <a:ea typeface="+mn-ea"/>
                <a:cs typeface="Times New Roman" pitchFamily="18" charset="0"/>
              </a:rPr>
              <a:t>д</a:t>
            </a:r>
            <a:r>
              <a:rPr lang="ru-RU" sz="2400" b="1" spc="-100" dirty="0" smtClean="0">
                <a:latin typeface="Arial Black" pitchFamily="34" charset="0"/>
                <a:ea typeface="+mn-ea"/>
                <a:cs typeface="Times New Roman" pitchFamily="18" charset="0"/>
              </a:rPr>
              <a:t>» п.6 ст.81 ТК РФ за грубое нарушение требований по охране труда, установленной комиссией по охране труда, повлекшее за собой тяжкие последствия. </a:t>
            </a:r>
            <a:r>
              <a:rPr lang="ru-RU" sz="2400" dirty="0" smtClean="0"/>
              <a:t>25.08.2014 направлены заявления в прокуратуру, МВД, СК РФ и ФСБ РФ о привлечении виновных к уголовной ответственности. Ведется </a:t>
            </a:r>
            <a:r>
              <a:rPr lang="ru-RU" sz="2400" dirty="0" err="1" smtClean="0"/>
              <a:t>доследственная</a:t>
            </a:r>
            <a:r>
              <a:rPr lang="ru-RU" sz="2400" dirty="0" smtClean="0"/>
              <a:t> проверка. Ущерб в размере 1 440 тыс. руб. будет заявлен в рамках уголовного дела.</a:t>
            </a:r>
            <a:endParaRPr kumimoji="0" lang="ru-RU" sz="2400" b="1" i="0" u="none" strike="noStrike" kern="1200" cap="none" spc="-1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 bwMode="auto">
          <a:xfrm>
            <a:off x="4497354" y="6522097"/>
            <a:ext cx="606491" cy="3359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SzPct val="100000"/>
              <a:tabLst>
                <a:tab pos="723900" algn="l"/>
                <a:tab pos="1447800" algn="l"/>
              </a:tabLst>
            </a:pPr>
            <a:fld id="{D89F8301-EE42-426B-933E-E801D2682976}" type="slidenum">
              <a:rPr lang="ru-RU" sz="1200">
                <a:solidFill>
                  <a:srgbClr val="000000"/>
                </a:solidFill>
                <a:latin typeface="Arial Black" pitchFamily="34" charset="0"/>
              </a:rPr>
              <a:pPr algn="ctr">
                <a:buSzPct val="100000"/>
                <a:tabLst>
                  <a:tab pos="723900" algn="l"/>
                  <a:tab pos="1447800" algn="l"/>
                </a:tabLst>
              </a:pPr>
              <a:t>29</a:t>
            </a:fld>
            <a:endParaRPr lang="ru-RU" sz="12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0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Заголовок 3"/>
          <p:cNvSpPr txBox="1">
            <a:spLocks/>
          </p:cNvSpPr>
          <p:nvPr/>
        </p:nvSpPr>
        <p:spPr bwMode="auto">
          <a:xfrm>
            <a:off x="3" y="0"/>
            <a:ext cx="914603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200" b="1">
                <a:latin typeface="+mj-lt"/>
                <a:ea typeface="+mj-ea"/>
                <a:cs typeface="+mj-cs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pPr lvl="1"/>
            <a:r>
              <a:rPr lang="en-US" dirty="0" smtClean="0">
                <a:solidFill>
                  <a:srgbClr val="FF0000"/>
                </a:solidFill>
              </a:rPr>
              <a:t>11 </a:t>
            </a:r>
            <a:r>
              <a:rPr lang="ru-RU" dirty="0" smtClean="0">
                <a:solidFill>
                  <a:srgbClr val="FF0000"/>
                </a:solidFill>
              </a:rPr>
              <a:t>АВГУСТА 2011 ГОДА КРУШЕНИЕ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ПЕРЕГОНЕ ЕРАЛ-СИМСКАЯ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3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4298497" y="6520874"/>
            <a:ext cx="349250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3</a:t>
            </a:fld>
            <a:endParaRPr lang="en-US" sz="1400" b="1" dirty="0"/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" y="711200"/>
            <a:ext cx="9144001" cy="580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Rectangle 2"/>
          <p:cNvSpPr txBox="1">
            <a:spLocks noChangeArrowheads="1"/>
          </p:cNvSpPr>
          <p:nvPr/>
        </p:nvSpPr>
        <p:spPr>
          <a:xfrm>
            <a:off x="0" y="4249270"/>
            <a:ext cx="9144000" cy="26087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ru-RU" altLang="ru-RU" sz="18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z="1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42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76200" y="139700"/>
            <a:ext cx="8888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RussianRail B Pro" pitchFamily="50" charset="-52"/>
            </a:endParaRP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" y="-6078"/>
            <a:ext cx="9144000" cy="692695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marR="46990" indent="-3175" algn="ctr" defTabSz="9144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24.08.2014 </a:t>
            </a:r>
            <a:r>
              <a:rPr lang="ru-RU" sz="2000" b="1" dirty="0" smtClean="0"/>
              <a:t>сход вагонов в грузовом </a:t>
            </a:r>
            <a:r>
              <a:rPr lang="ru-RU" sz="2000" b="1" dirty="0"/>
              <a:t>поезде № 3101 </a:t>
            </a:r>
            <a:endParaRPr lang="ru-RU" sz="2000" b="1" dirty="0" smtClean="0"/>
          </a:p>
          <a:p>
            <a:pPr marR="46990" indent="-3175" algn="ctr" defTabSz="9144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 smtClean="0"/>
              <a:t>на </a:t>
            </a:r>
            <a:r>
              <a:rPr lang="ru-RU" sz="2000" b="1" dirty="0"/>
              <a:t>станции Копи</a:t>
            </a:r>
          </a:p>
        </p:txBody>
      </p:sp>
      <p:pic>
        <p:nvPicPr>
          <p:cNvPr id="3074" name="Picture 2" descr="C:\Users\dbzorin\Documents\Нарушения безопасности СВЖД 2014\Сход Копи 24.08.14\DSCN05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284"/>
            <a:ext cx="9143999" cy="60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4351338" y="6567055"/>
            <a:ext cx="868362" cy="344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SzPct val="100000"/>
              <a:tabLst>
                <a:tab pos="723900" algn="l"/>
                <a:tab pos="1447800" algn="l"/>
              </a:tabLst>
            </a:pPr>
            <a:fld id="{D89F8301-EE42-426B-933E-E801D2682976}" type="slidenum">
              <a:rPr lang="ru-RU" sz="1200">
                <a:solidFill>
                  <a:srgbClr val="000000"/>
                </a:solidFill>
                <a:latin typeface="Arial Black" pitchFamily="34" charset="0"/>
              </a:rPr>
              <a:pPr algn="ctr">
                <a:buSzPct val="100000"/>
                <a:tabLst>
                  <a:tab pos="723900" algn="l"/>
                  <a:tab pos="1447800" algn="l"/>
                </a:tabLst>
              </a:pPr>
              <a:t>30</a:t>
            </a:fld>
            <a:endParaRPr lang="ru-RU" sz="12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76200" y="139700"/>
            <a:ext cx="8888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RussianRail B Pro" pitchFamily="50" charset="-52"/>
            </a:endParaRP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" y="-6078"/>
            <a:ext cx="9144000" cy="692695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marR="46990" indent="-3175" algn="ctr" defTabSz="9144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24.08.2014 </a:t>
            </a:r>
            <a:r>
              <a:rPr lang="ru-RU" sz="2000" b="1" dirty="0" smtClean="0"/>
              <a:t>сход вагонов в грузовом </a:t>
            </a:r>
            <a:r>
              <a:rPr lang="ru-RU" sz="2000" b="1" dirty="0"/>
              <a:t>поезде № 3101 </a:t>
            </a:r>
            <a:endParaRPr lang="ru-RU" sz="2000" b="1" dirty="0" smtClean="0"/>
          </a:p>
          <a:p>
            <a:pPr marR="46990" indent="-3175" algn="ctr" defTabSz="9144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 smtClean="0"/>
              <a:t>на </a:t>
            </a:r>
            <a:r>
              <a:rPr lang="ru-RU" sz="2000" b="1" dirty="0"/>
              <a:t>станции Копи</a:t>
            </a:r>
          </a:p>
        </p:txBody>
      </p:sp>
      <p:pic>
        <p:nvPicPr>
          <p:cNvPr id="2" name="Picture 2" descr="C:\Users\dbzorin\Documents\Нарушения безопасности СВЖД 2014\Сход Копи 24.08.14\DSCN05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79"/>
            <a:ext cx="9143999" cy="5976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4351338" y="6567055"/>
            <a:ext cx="868362" cy="344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SzPct val="100000"/>
              <a:tabLst>
                <a:tab pos="723900" algn="l"/>
                <a:tab pos="1447800" algn="l"/>
              </a:tabLst>
            </a:pPr>
            <a:fld id="{D89F8301-EE42-426B-933E-E801D2682976}" type="slidenum">
              <a:rPr lang="ru-RU" sz="1200">
                <a:solidFill>
                  <a:srgbClr val="000000"/>
                </a:solidFill>
                <a:latin typeface="Arial Black" pitchFamily="34" charset="0"/>
              </a:rPr>
              <a:pPr algn="ctr">
                <a:buSzPct val="100000"/>
                <a:tabLst>
                  <a:tab pos="723900" algn="l"/>
                  <a:tab pos="1447800" algn="l"/>
                </a:tabLst>
              </a:pPr>
              <a:t>31</a:t>
            </a:fld>
            <a:endParaRPr lang="ru-RU" sz="12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6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Заголовок 3"/>
          <p:cNvSpPr txBox="1">
            <a:spLocks/>
          </p:cNvSpPr>
          <p:nvPr/>
        </p:nvSpPr>
        <p:spPr bwMode="auto">
          <a:xfrm>
            <a:off x="5459" y="-900"/>
            <a:ext cx="9144000" cy="75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200"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r>
              <a:rPr lang="en-US" sz="2000" dirty="0" smtClean="0"/>
              <a:t>C</a:t>
            </a:r>
            <a:r>
              <a:rPr lang="ru-RU" sz="2000" dirty="0" smtClean="0"/>
              <a:t>ВЕРДЛОВСКАЯ ЖЕЛЕЗНАЯ ДОРОГА</a:t>
            </a:r>
          </a:p>
        </p:txBody>
      </p:sp>
      <p:pic>
        <p:nvPicPr>
          <p:cNvPr id="17" name="Picture 2" descr="C:\Users\NTPZ\Desktop\Мои документы\Мои рисунки\ГТ1-001\принцип работы ГТ-1.wmv_snapshot_04.01_[2014.01.14_10.26.12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734754"/>
            <a:ext cx="9144000" cy="5749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312868" y="2900861"/>
            <a:ext cx="438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СПАСИБО ЗА ВНИМАНИЕ!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9" name="Text Placeholder 12"/>
          <p:cNvSpPr txBox="1">
            <a:spLocks/>
          </p:cNvSpPr>
          <p:nvPr/>
        </p:nvSpPr>
        <p:spPr bwMode="auto">
          <a:xfrm>
            <a:off x="92172" y="5613470"/>
            <a:ext cx="3586163" cy="87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Свердловская железная дорога</a:t>
            </a:r>
            <a:endParaRPr lang="en-US" sz="10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/>
            <a:endParaRPr lang="en-US" sz="10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620013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1000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Россия</a:t>
            </a:r>
            <a:r>
              <a:rPr lang="en-US" sz="1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Екатеринбург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ул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.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Челюскинцев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11</a:t>
            </a:r>
            <a:endParaRPr lang="en-US" sz="10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/>
            <a:r>
              <a:rPr lang="en-US" sz="1000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тел</a:t>
            </a:r>
            <a:r>
              <a:rPr lang="en-US" sz="1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.: +7 (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3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43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)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358-20-00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1000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факс</a:t>
            </a:r>
            <a:r>
              <a:rPr lang="en-US" sz="1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: +7 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(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343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)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358-48-48</a:t>
            </a:r>
            <a:endParaRPr lang="en-US" sz="10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/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svzd.rzd.ru</a:t>
            </a:r>
            <a:endParaRPr lang="en-US" sz="10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588" y="6494466"/>
            <a:ext cx="425008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32</a:t>
            </a:fld>
            <a:endParaRPr lang="en-US" sz="1400" b="1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295693" y="6494466"/>
            <a:ext cx="64976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728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Заголовок 3"/>
          <p:cNvSpPr txBox="1">
            <a:spLocks/>
          </p:cNvSpPr>
          <p:nvPr/>
        </p:nvSpPr>
        <p:spPr bwMode="auto">
          <a:xfrm>
            <a:off x="3" y="0"/>
            <a:ext cx="914603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200" b="1">
                <a:latin typeface="+mj-lt"/>
                <a:ea typeface="+mj-ea"/>
                <a:cs typeface="+mj-cs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pPr lvl="1"/>
            <a:r>
              <a:rPr lang="en-US" dirty="0" smtClean="0">
                <a:solidFill>
                  <a:srgbClr val="FF0000"/>
                </a:solidFill>
              </a:rPr>
              <a:t>11 </a:t>
            </a:r>
            <a:r>
              <a:rPr lang="ru-RU" dirty="0" smtClean="0">
                <a:solidFill>
                  <a:srgbClr val="FF0000"/>
                </a:solidFill>
              </a:rPr>
              <a:t>АВГУСТА 2011 ГОДА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ПЕРЕГОН ЕРАЛ-СИМСКАЯ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3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4501010" y="6523020"/>
            <a:ext cx="349250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4</a:t>
            </a:fld>
            <a:endParaRPr lang="en-U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2636" y="563418"/>
            <a:ext cx="7576273" cy="42049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" y="5599688"/>
            <a:ext cx="9173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+mn-ea"/>
              </a:rPr>
              <a:t>локомотивная бригада поезда № 2707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+mn-ea"/>
              </a:rPr>
              <a:t>эксплуатационного локомотивного депо Уфа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погибла при исполнении должностных обязанностей.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2636" y="4768381"/>
            <a:ext cx="3748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машинист электровоза Шумихин Д.В</a:t>
            </a:r>
            <a:r>
              <a:rPr lang="ru-RU" b="1" dirty="0" smtClean="0"/>
              <a:t>. </a:t>
            </a:r>
          </a:p>
          <a:p>
            <a:pPr algn="ctr"/>
            <a:r>
              <a:rPr lang="ru-RU" b="1" dirty="0" smtClean="0"/>
              <a:t>1986г.р., </a:t>
            </a:r>
            <a:r>
              <a:rPr lang="ru-RU" b="1" dirty="0"/>
              <a:t>стаж с 2011г.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635" y="4768381"/>
            <a:ext cx="3683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помощник машиниста </a:t>
            </a:r>
            <a:endParaRPr lang="ru-RU" b="1" dirty="0" smtClean="0"/>
          </a:p>
          <a:p>
            <a:pPr algn="ctr"/>
            <a:r>
              <a:rPr lang="ru-RU" b="1" dirty="0" smtClean="0"/>
              <a:t>Журавлев </a:t>
            </a:r>
            <a:r>
              <a:rPr lang="ru-RU" b="1" dirty="0"/>
              <a:t>М.К., </a:t>
            </a:r>
            <a:endParaRPr lang="ru-RU" b="1" dirty="0" smtClean="0"/>
          </a:p>
          <a:p>
            <a:pPr algn="ctr"/>
            <a:r>
              <a:rPr lang="ru-RU" b="1" dirty="0" smtClean="0"/>
              <a:t>1978г.р, стаж </a:t>
            </a:r>
            <a:r>
              <a:rPr lang="ru-RU" b="1" dirty="0"/>
              <a:t>с 2011г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31206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Заголовок 3"/>
          <p:cNvSpPr txBox="1">
            <a:spLocks/>
          </p:cNvSpPr>
          <p:nvPr/>
        </p:nvSpPr>
        <p:spPr bwMode="auto">
          <a:xfrm>
            <a:off x="3" y="0"/>
            <a:ext cx="914603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200" b="1">
                <a:latin typeface="+mj-lt"/>
                <a:ea typeface="+mj-ea"/>
                <a:cs typeface="+mj-cs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pPr lvl="1"/>
            <a:r>
              <a:rPr lang="en-US" dirty="0" smtClean="0">
                <a:solidFill>
                  <a:srgbClr val="FF0000"/>
                </a:solidFill>
              </a:rPr>
              <a:t>11 </a:t>
            </a:r>
            <a:r>
              <a:rPr lang="ru-RU" dirty="0" smtClean="0">
                <a:solidFill>
                  <a:srgbClr val="FF0000"/>
                </a:solidFill>
              </a:rPr>
              <a:t>АВГУСТА 2011 ГОДА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ПЕРЕГОН ЕРАЛ-СИМСКАЯ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3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4554546" y="6526503"/>
            <a:ext cx="349250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5</a:t>
            </a:fld>
            <a:endParaRPr lang="en-US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" y="711202"/>
            <a:ext cx="9146033" cy="581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097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Заголовок 3"/>
          <p:cNvSpPr txBox="1">
            <a:spLocks/>
          </p:cNvSpPr>
          <p:nvPr/>
        </p:nvSpPr>
        <p:spPr bwMode="auto">
          <a:xfrm>
            <a:off x="3" y="0"/>
            <a:ext cx="914603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200" b="1">
                <a:latin typeface="+mj-lt"/>
                <a:ea typeface="+mj-ea"/>
                <a:cs typeface="+mj-cs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pPr lvl="1"/>
            <a:r>
              <a:rPr lang="en-US" dirty="0" smtClean="0">
                <a:solidFill>
                  <a:srgbClr val="FF0000"/>
                </a:solidFill>
              </a:rPr>
              <a:t>11 </a:t>
            </a:r>
            <a:r>
              <a:rPr lang="ru-RU" dirty="0" smtClean="0">
                <a:solidFill>
                  <a:srgbClr val="FF0000"/>
                </a:solidFill>
              </a:rPr>
              <a:t>АВГУСТА 2011 ГОДА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ПЕРЕГОН ЕРАЛ-СИМСКАЯ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3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4563782" y="6492877"/>
            <a:ext cx="349250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6</a:t>
            </a:fld>
            <a:endParaRPr lang="en-US" sz="1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06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808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Заголовок 3"/>
          <p:cNvSpPr txBox="1">
            <a:spLocks/>
          </p:cNvSpPr>
          <p:nvPr/>
        </p:nvSpPr>
        <p:spPr bwMode="auto">
          <a:xfrm>
            <a:off x="3" y="0"/>
            <a:ext cx="914603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200" b="1">
                <a:latin typeface="+mj-lt"/>
                <a:ea typeface="+mj-ea"/>
                <a:cs typeface="+mj-cs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pPr lvl="1"/>
            <a:r>
              <a:rPr lang="en-US" dirty="0" smtClean="0">
                <a:solidFill>
                  <a:srgbClr val="FF0000"/>
                </a:solidFill>
              </a:rPr>
              <a:t>11 </a:t>
            </a:r>
            <a:r>
              <a:rPr lang="ru-RU" dirty="0" smtClean="0">
                <a:solidFill>
                  <a:srgbClr val="FF0000"/>
                </a:solidFill>
              </a:rPr>
              <a:t>АВГУСТА 2011 ГОДА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ПЕРЕГОН ЕРАЛ-СИМСКАЯ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3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4563782" y="6492877"/>
            <a:ext cx="349250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7</a:t>
            </a:fld>
            <a:endParaRPr lang="en-US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72656"/>
            <a:ext cx="9146035" cy="60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097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Заголовок 3"/>
          <p:cNvSpPr txBox="1">
            <a:spLocks/>
          </p:cNvSpPr>
          <p:nvPr/>
        </p:nvSpPr>
        <p:spPr bwMode="auto">
          <a:xfrm>
            <a:off x="1" y="0"/>
            <a:ext cx="9146033" cy="48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200" b="1">
                <a:latin typeface="+mj-lt"/>
                <a:ea typeface="+mj-ea"/>
                <a:cs typeface="+mj-cs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pPr lvl="1"/>
            <a:r>
              <a:rPr lang="en-US" dirty="0" smtClean="0">
                <a:solidFill>
                  <a:srgbClr val="FF0000"/>
                </a:solidFill>
              </a:rPr>
              <a:t>9 </a:t>
            </a:r>
            <a:r>
              <a:rPr lang="ru-RU" dirty="0" smtClean="0">
                <a:solidFill>
                  <a:srgbClr val="FF0000"/>
                </a:solidFill>
              </a:rPr>
              <a:t>МАЯ 2013 ГОДА КРУШЕНИЕ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СТАНЦИИ БЕЛАЯ КАЛИТВА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3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4575588" y="6492877"/>
            <a:ext cx="349250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8</a:t>
            </a:fld>
            <a:endParaRPr lang="en-US" sz="1400" b="1" dirty="0"/>
          </a:p>
        </p:txBody>
      </p:sp>
      <p:sp>
        <p:nvSpPr>
          <p:cNvPr id="101" name="Rectangle 2"/>
          <p:cNvSpPr txBox="1">
            <a:spLocks noChangeArrowheads="1"/>
          </p:cNvSpPr>
          <p:nvPr/>
        </p:nvSpPr>
        <p:spPr>
          <a:xfrm>
            <a:off x="0" y="4304146"/>
            <a:ext cx="9144000" cy="22167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altLang="ru-RU" sz="1800" b="1" dirty="0">
              <a:latin typeface="Cambria" panose="02040503050406030204" pitchFamily="18" charset="0"/>
            </a:endParaRPr>
          </a:p>
        </p:txBody>
      </p:sp>
      <p:pic>
        <p:nvPicPr>
          <p:cNvPr id="8" name="Рисунок 2" descr="P10309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" y="424207"/>
            <a:ext cx="9143998" cy="609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776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Заголовок 3"/>
          <p:cNvSpPr txBox="1">
            <a:spLocks/>
          </p:cNvSpPr>
          <p:nvPr/>
        </p:nvSpPr>
        <p:spPr bwMode="auto">
          <a:xfrm>
            <a:off x="3" y="0"/>
            <a:ext cx="914603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200" b="1">
                <a:latin typeface="+mj-lt"/>
                <a:ea typeface="+mj-ea"/>
                <a:cs typeface="+mj-cs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pPr lvl="1"/>
            <a:r>
              <a:rPr lang="en-US" dirty="0" smtClean="0">
                <a:solidFill>
                  <a:srgbClr val="FF0000"/>
                </a:solidFill>
              </a:rPr>
              <a:t>9 </a:t>
            </a:r>
            <a:r>
              <a:rPr lang="ru-RU" dirty="0" smtClean="0">
                <a:solidFill>
                  <a:srgbClr val="FF0000"/>
                </a:solidFill>
              </a:rPr>
              <a:t>МАЯ 2013 ГОДА КРУШЕНИЕ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СТАНЦИИ БЕЛАЯ КАЛИТВА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3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4556734" y="6492877"/>
            <a:ext cx="349250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9</a:t>
            </a:fld>
            <a:endParaRPr lang="en-US" sz="1400" b="1" dirty="0"/>
          </a:p>
        </p:txBody>
      </p:sp>
      <p:sp>
        <p:nvSpPr>
          <p:cNvPr id="101" name="Rectangle 2"/>
          <p:cNvSpPr txBox="1">
            <a:spLocks noChangeArrowheads="1"/>
          </p:cNvSpPr>
          <p:nvPr/>
        </p:nvSpPr>
        <p:spPr>
          <a:xfrm>
            <a:off x="0" y="4304146"/>
            <a:ext cx="9144000" cy="22167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altLang="ru-RU" sz="1800" b="1" dirty="0">
              <a:latin typeface="Cambria" panose="02040503050406030204" pitchFamily="18" charset="0"/>
            </a:endParaRPr>
          </a:p>
        </p:txBody>
      </p:sp>
      <p:pic>
        <p:nvPicPr>
          <p:cNvPr id="9" name="Рисунок 2" descr="P10309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565608"/>
            <a:ext cx="9146035" cy="595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465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659</Words>
  <Application>Microsoft Office PowerPoint</Application>
  <PresentationFormat>Экран (4:3)</PresentationFormat>
  <Paragraphs>141</Paragraphs>
  <Slides>32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Увольнение работников за грубые нарушения трудовой дисциплины в регионе деятельности железной дороги  на 31 мая 2015 года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13.02.2014 ДТП на перегоне Безменово – Красный Боец наезд автомобиля  ВАЗ-2114 на поезд № 5355 (мотриса СВ-1М  с комиссией НЗТЕР-4),  Западно-Сибирская ж.д.</vt:lpstr>
      <vt:lpstr>13.02.2014 ДТП на перегоне Безменово – Красный Боец наезд автомобиля  ВАЗ-2114 на поезд № 5355 (мотриса СВ-1М  с комиссией НЗТЕР-4),  Западно-Сибирская ж.д.</vt:lpstr>
      <vt:lpstr>13.02.2014 ДТП на перегоне Безменово – Красный Боец наезд автомобиля  ВАЗ-2114 на поезд № 5355 (мотриса СВ-1М  с комиссией НЗТЕР-4),  Западно-Сибирская ж.д.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VZhigarin</dc:creator>
  <cp:lastModifiedBy>VZhigarin</cp:lastModifiedBy>
  <cp:revision>21</cp:revision>
  <dcterms:created xsi:type="dcterms:W3CDTF">2015-06-06T05:18:42Z</dcterms:created>
  <dcterms:modified xsi:type="dcterms:W3CDTF">2015-06-07T09:37:57Z</dcterms:modified>
</cp:coreProperties>
</file>